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1"/>
    <p:sldMasterId id="2147484007" r:id="rId2"/>
  </p:sldMasterIdLst>
  <p:notesMasterIdLst>
    <p:notesMasterId r:id="rId98"/>
  </p:notesMasterIdLst>
  <p:handoutMasterIdLst>
    <p:handoutMasterId r:id="rId99"/>
  </p:handoutMasterIdLst>
  <p:sldIdLst>
    <p:sldId id="1962" r:id="rId3"/>
    <p:sldId id="734" r:id="rId4"/>
    <p:sldId id="529" r:id="rId5"/>
    <p:sldId id="686" r:id="rId6"/>
    <p:sldId id="574" r:id="rId7"/>
    <p:sldId id="544" r:id="rId8"/>
    <p:sldId id="547" r:id="rId9"/>
    <p:sldId id="687" r:id="rId10"/>
    <p:sldId id="1964" r:id="rId11"/>
    <p:sldId id="545" r:id="rId12"/>
    <p:sldId id="546" r:id="rId13"/>
    <p:sldId id="575" r:id="rId14"/>
    <p:sldId id="532" r:id="rId15"/>
    <p:sldId id="551" r:id="rId16"/>
    <p:sldId id="533" r:id="rId17"/>
    <p:sldId id="728" r:id="rId18"/>
    <p:sldId id="729" r:id="rId19"/>
    <p:sldId id="583" r:id="rId20"/>
    <p:sldId id="581" r:id="rId21"/>
    <p:sldId id="589" r:id="rId22"/>
    <p:sldId id="636" r:id="rId23"/>
    <p:sldId id="732" r:id="rId24"/>
    <p:sldId id="733" r:id="rId25"/>
    <p:sldId id="637" r:id="rId26"/>
    <p:sldId id="638" r:id="rId27"/>
    <p:sldId id="639" r:id="rId28"/>
    <p:sldId id="640" r:id="rId29"/>
    <p:sldId id="641" r:id="rId30"/>
    <p:sldId id="646" r:id="rId31"/>
    <p:sldId id="647" r:id="rId32"/>
    <p:sldId id="648" r:id="rId33"/>
    <p:sldId id="569" r:id="rId34"/>
    <p:sldId id="717" r:id="rId35"/>
    <p:sldId id="718" r:id="rId36"/>
    <p:sldId id="719" r:id="rId37"/>
    <p:sldId id="720" r:id="rId38"/>
    <p:sldId id="721" r:id="rId39"/>
    <p:sldId id="722" r:id="rId40"/>
    <p:sldId id="723" r:id="rId41"/>
    <p:sldId id="724" r:id="rId42"/>
    <p:sldId id="725" r:id="rId43"/>
    <p:sldId id="726" r:id="rId44"/>
    <p:sldId id="727" r:id="rId45"/>
    <p:sldId id="1965" r:id="rId46"/>
    <p:sldId id="614" r:id="rId47"/>
    <p:sldId id="615" r:id="rId48"/>
    <p:sldId id="616" r:id="rId49"/>
    <p:sldId id="617" r:id="rId50"/>
    <p:sldId id="618" r:id="rId51"/>
    <p:sldId id="619" r:id="rId52"/>
    <p:sldId id="620" r:id="rId53"/>
    <p:sldId id="621" r:id="rId54"/>
    <p:sldId id="622" r:id="rId55"/>
    <p:sldId id="623" r:id="rId56"/>
    <p:sldId id="624" r:id="rId57"/>
    <p:sldId id="625" r:id="rId58"/>
    <p:sldId id="626" r:id="rId59"/>
    <p:sldId id="627" r:id="rId60"/>
    <p:sldId id="628" r:id="rId61"/>
    <p:sldId id="629" r:id="rId62"/>
    <p:sldId id="688" r:id="rId63"/>
    <p:sldId id="689" r:id="rId64"/>
    <p:sldId id="690" r:id="rId65"/>
    <p:sldId id="691" r:id="rId66"/>
    <p:sldId id="730" r:id="rId67"/>
    <p:sldId id="705" r:id="rId68"/>
    <p:sldId id="706" r:id="rId69"/>
    <p:sldId id="707" r:id="rId70"/>
    <p:sldId id="704" r:id="rId71"/>
    <p:sldId id="703" r:id="rId72"/>
    <p:sldId id="715" r:id="rId73"/>
    <p:sldId id="731" r:id="rId74"/>
    <p:sldId id="649" r:id="rId75"/>
    <p:sldId id="535" r:id="rId76"/>
    <p:sldId id="536" r:id="rId77"/>
    <p:sldId id="568" r:id="rId78"/>
    <p:sldId id="669" r:id="rId79"/>
    <p:sldId id="595" r:id="rId80"/>
    <p:sldId id="553" r:id="rId81"/>
    <p:sldId id="554" r:id="rId82"/>
    <p:sldId id="596" r:id="rId83"/>
    <p:sldId id="597" r:id="rId84"/>
    <p:sldId id="555" r:id="rId85"/>
    <p:sldId id="556" r:id="rId86"/>
    <p:sldId id="676" r:id="rId87"/>
    <p:sldId id="559" r:id="rId88"/>
    <p:sldId id="560" r:id="rId89"/>
    <p:sldId id="561" r:id="rId90"/>
    <p:sldId id="1963" r:id="rId91"/>
    <p:sldId id="654" r:id="rId92"/>
    <p:sldId id="655" r:id="rId93"/>
    <p:sldId id="656" r:id="rId94"/>
    <p:sldId id="657" r:id="rId95"/>
    <p:sldId id="658" r:id="rId96"/>
    <p:sldId id="281" r:id="rId97"/>
  </p:sldIdLst>
  <p:sldSz cx="12192000" cy="6858000"/>
  <p:notesSz cx="6858000" cy="9144000"/>
  <p:defaultTextStyle>
    <a:defPPr>
      <a:defRPr lang="en-US"/>
    </a:defPPr>
    <a:lvl1pPr algn="l" rtl="0" eaLnBrk="0" fontAlgn="base" hangingPunct="0">
      <a:lnSpc>
        <a:spcPct val="80000"/>
      </a:lnSpc>
      <a:spcBef>
        <a:spcPct val="20000"/>
      </a:spcBef>
      <a:spcAft>
        <a:spcPct val="0"/>
      </a:spcAft>
      <a:buSzPct val="80000"/>
      <a:buFont typeface="Wingdings" panose="05000000000000000000" pitchFamily="2" charset="2"/>
      <a:buChar char="•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lnSpc>
        <a:spcPct val="80000"/>
      </a:lnSpc>
      <a:spcBef>
        <a:spcPct val="20000"/>
      </a:spcBef>
      <a:spcAft>
        <a:spcPct val="0"/>
      </a:spcAft>
      <a:buSzPct val="80000"/>
      <a:buFont typeface="Wingdings" panose="05000000000000000000" pitchFamily="2" charset="2"/>
      <a:buChar char="•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lnSpc>
        <a:spcPct val="80000"/>
      </a:lnSpc>
      <a:spcBef>
        <a:spcPct val="20000"/>
      </a:spcBef>
      <a:spcAft>
        <a:spcPct val="0"/>
      </a:spcAft>
      <a:buSzPct val="80000"/>
      <a:buFont typeface="Wingdings" panose="05000000000000000000" pitchFamily="2" charset="2"/>
      <a:buChar char="•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lnSpc>
        <a:spcPct val="80000"/>
      </a:lnSpc>
      <a:spcBef>
        <a:spcPct val="20000"/>
      </a:spcBef>
      <a:spcAft>
        <a:spcPct val="0"/>
      </a:spcAft>
      <a:buSzPct val="80000"/>
      <a:buFont typeface="Wingdings" panose="05000000000000000000" pitchFamily="2" charset="2"/>
      <a:buChar char="•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lnSpc>
        <a:spcPct val="80000"/>
      </a:lnSpc>
      <a:spcBef>
        <a:spcPct val="20000"/>
      </a:spcBef>
      <a:spcAft>
        <a:spcPct val="0"/>
      </a:spcAft>
      <a:buSzPct val="80000"/>
      <a:buFont typeface="Wingdings" panose="05000000000000000000" pitchFamily="2" charset="2"/>
      <a:buChar char="•"/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FFCC"/>
    <a:srgbClr val="F5ED5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5" autoAdjust="0"/>
    <p:restoredTop sz="85198" autoAdjust="0"/>
  </p:normalViewPr>
  <p:slideViewPr>
    <p:cSldViewPr>
      <p:cViewPr varScale="1">
        <p:scale>
          <a:sx n="54" d="100"/>
          <a:sy n="54" d="100"/>
        </p:scale>
        <p:origin x="-38" y="398"/>
      </p:cViewPr>
      <p:guideLst>
        <p:guide orient="horz" pos="1253"/>
        <p:guide pos="3840"/>
        <p:guide pos="801"/>
      </p:guideLst>
    </p:cSldViewPr>
  </p:slideViewPr>
  <p:outlineViewPr>
    <p:cViewPr>
      <p:scale>
        <a:sx n="33" d="100"/>
        <a:sy n="33" d="100"/>
      </p:scale>
      <p:origin x="0" y="23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3F76284-487D-4B32-B3F6-3D37AE83692A}" type="datetimeFigureOut">
              <a:rPr lang="zh-CN" altLang="en-US"/>
              <a:pPr>
                <a:defRPr/>
              </a:pPr>
              <a:t>2025/1/7</a:t>
            </a:fld>
            <a:endParaRPr lang="en-US" altLang="zh-CN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fld id="{A4E10AC0-FECC-4ECE-891D-19BC0B63CF7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fld id="{BA1F4EE4-25C1-46B1-B6E5-29A9C72CD7E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32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9FEAC-2858-416F-A4F6-E1735B7522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43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9FEAC-2858-416F-A4F6-E1735B7522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26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3258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9FEAC-2858-416F-A4F6-E1735B7522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835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6996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794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44556C-B6BD-6140-96DE-E908B1F8BE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501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44556C-B6BD-6140-96DE-E908B1F8BE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316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提升系统性能：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1.page cache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——调用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write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（）后先将内容写入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cache,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调用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close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时才写入磁盘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使用预先读取技术——用户读取第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块，然后预取紧跟着的后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块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164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9FEAC-2858-416F-A4F6-E1735B7522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614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121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78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04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1564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1F4EE4-25C1-46B1-B6E5-29A9C72CD7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220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1F4EE4-25C1-46B1-B6E5-29A9C72CD7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034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1F4EE4-25C1-46B1-B6E5-29A9C72CD7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678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2282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020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文件系统的数据块越大，单次传输时的磁盘控制动作就越简单，传输效率越高</a:t>
            </a:r>
            <a:br>
              <a:rPr lang="en-US" altLang="zh-CN" dirty="0"/>
            </a:br>
            <a:r>
              <a:rPr lang="zh-CN" altLang="en-US" dirty="0"/>
              <a:t>但数据本身并不可能总是能够与数据块对齐，因此存储效率就越低（</a:t>
            </a:r>
            <a:r>
              <a:rPr lang="en-US" altLang="zh-CN" dirty="0" err="1"/>
              <a:t>ge</a:t>
            </a:r>
            <a:r>
              <a:rPr lang="zh-CN" altLang="en-US" dirty="0"/>
              <a:t>一个块是</a:t>
            </a:r>
            <a:r>
              <a:rPr lang="en-US" altLang="zh-CN" dirty="0"/>
              <a:t>1T</a:t>
            </a:r>
            <a:r>
              <a:rPr lang="zh-CN" altLang="en-US" dirty="0"/>
              <a:t>，放一个照片</a:t>
            </a:r>
            <a:r>
              <a:rPr lang="en-US" altLang="zh-CN" dirty="0"/>
              <a:t>/</a:t>
            </a:r>
            <a:r>
              <a:rPr lang="zh-CN" altLang="en-US" dirty="0"/>
              <a:t>电影都是只能用一次）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514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585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5904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内存</a:t>
            </a:r>
            <a:r>
              <a:rPr lang="en-US" altLang="zh-CN" dirty="0"/>
              <a:t>——</a:t>
            </a:r>
            <a:r>
              <a:rPr lang="zh-CN" altLang="en-US" dirty="0"/>
              <a:t>通电才有数据</a:t>
            </a:r>
            <a:br>
              <a:rPr lang="en-US" altLang="zh-CN" dirty="0"/>
            </a:br>
            <a:r>
              <a:rPr lang="zh-CN" altLang="en-US" dirty="0"/>
              <a:t>磁盘</a:t>
            </a:r>
            <a:r>
              <a:rPr lang="en-US" altLang="zh-CN" dirty="0"/>
              <a:t>——</a:t>
            </a:r>
            <a:r>
              <a:rPr lang="zh-CN" altLang="en-US" dirty="0"/>
              <a:t>关电也会保存数据</a:t>
            </a:r>
            <a:br>
              <a:rPr lang="en-US" altLang="zh-CN" dirty="0"/>
            </a:br>
            <a:r>
              <a:rPr lang="en-US" altLang="zh-CN" dirty="0"/>
              <a:t>1b</a:t>
            </a:r>
            <a:r>
              <a:rPr lang="zh-CN" altLang="en-US" dirty="0"/>
              <a:t>的翻转可能导致</a:t>
            </a:r>
            <a:r>
              <a:rPr lang="en-US" altLang="zh-CN" dirty="0"/>
              <a:t>2G</a:t>
            </a:r>
            <a:r>
              <a:rPr lang="zh-CN" altLang="en-US" dirty="0"/>
              <a:t>的块没法用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3221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最后一个指向被删除文件时，这个文件才能被删除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5940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7083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5381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（</a:t>
            </a:r>
            <a:r>
              <a:rPr lang="en-US" altLang="zh-CN" dirty="0"/>
              <a:t>111</a:t>
            </a:r>
            <a:r>
              <a:rPr lang="zh-CN" altLang="en-US" dirty="0"/>
              <a:t>）表示可读可写可执行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2257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9FEAC-2858-416F-A4F6-E1735B7522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370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9FEAC-2858-416F-A4F6-E1735B7522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202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9FEAC-2858-416F-A4F6-E1735B7522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75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9FEAC-2858-416F-A4F6-E1735B7522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639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2023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通过紫色块找到黄色块，然后通过黄色块，加载蓝色块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299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9FEAC-2858-416F-A4F6-E1735B7522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087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F4EE4-25C1-46B1-B6E5-29A9C72CD7EF}" type="slidenum">
              <a:rPr lang="zh-CN" altLang="en-US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494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79FEAC-2858-416F-A4F6-E1735B7522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132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1102784" y="1196975"/>
            <a:ext cx="11074400" cy="914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endParaRPr lang="zh-CN" altLang="en-US">
              <a:latin typeface="Times New Roman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114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1295401" y="1125541"/>
            <a:ext cx="10752667" cy="108108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95401" y="3810000"/>
            <a:ext cx="10752667" cy="533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553200"/>
            <a:ext cx="2844800" cy="15240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53200"/>
            <a:ext cx="3860800" cy="152400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altLang="ko-KR"/>
              <a:t>CITS, NanKai University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553200"/>
            <a:ext cx="2844800" cy="152400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80AC5814-5CA3-408A-9260-AC574452359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6540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2" y="304803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1" y="1371600"/>
            <a:ext cx="10752667" cy="5010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8C574B0-1D19-44D2-9C7D-BFE3A871EA3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978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59902" y="304800"/>
            <a:ext cx="2688167" cy="60198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2" y="304800"/>
            <a:ext cx="7861300" cy="6019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EE4EC84-1CEF-40C2-8964-DC7BA04E7DD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7815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2" y="304803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5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DE58688-3171-448B-A580-A5C9113ABB2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4612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EC4110-0674-257C-1C16-B9DF709C7896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FE5488-1327-9634-2B4F-D2EC75B0B6F7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2FC802-994A-4E6D-AA97-4A3F677E9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15367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25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E39AD132-9025-B649-2FF7-C791B47D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95655"/>
            <a:ext cx="10544054" cy="688976"/>
          </a:xfrm>
          <a:prstGeom prst="rect">
            <a:avLst/>
          </a:prstGeom>
        </p:spPr>
        <p:txBody>
          <a:bodyPr anchor="ctr"/>
          <a:lstStyle>
            <a:lvl1pPr algn="l">
              <a:defRPr sz="3600"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8FA0D2-0551-6F69-A21B-0E0742C82111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2DB9FD-33AE-137C-506F-DF8415209A89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A3FBFE-CDD0-DEDD-A515-0F780B1E4329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2" name="任意多边形: 形状 7">
              <a:extLst>
                <a:ext uri="{FF2B5EF4-FFF2-40B4-BE49-F238E27FC236}">
                  <a16:creationId xmlns:a16="http://schemas.microsoft.com/office/drawing/2014/main" id="{4A4D3142-22D6-E8B7-F2FA-F359659A88B3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A38D73E-7364-BC91-D18F-FC11D9C7013C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12A52DE-A688-48B9-8F40-550CA4C405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15367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57937-D044-40D3-B149-FE790039ADA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7003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901C8D-F48E-4B3B-A82A-9DF190D291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4303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30555A-678E-4120-AD32-FAA365076FD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7484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C86CC-E29A-4B7F-9161-8455BE71F50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380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A544E-9D50-4332-8923-0BA5321B5C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76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C044BFF-DA73-B2DC-D4E6-79A2C4F0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‹#›</a:t>
            </a:fld>
            <a:endParaRPr lang="zh-CN" altLang="en-US" dirty="0"/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1368730-9EB3-86DF-BD43-AB15442B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D3EEC6D0-8677-62EF-AB76-B3721D782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6A1D22-F226-2837-E96B-AC2D7456820F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1" name="任意多边形: 形状 7">
              <a:extLst>
                <a:ext uri="{FF2B5EF4-FFF2-40B4-BE49-F238E27FC236}">
                  <a16:creationId xmlns:a16="http://schemas.microsoft.com/office/drawing/2014/main" id="{320E78A4-DE66-1852-88CE-6FEC79FE3E93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248046D-045F-9729-1D7F-A91B22E59859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15A3F2A-AA50-551B-D74F-1487BE07C97D}"/>
              </a:ext>
            </a:extLst>
          </p:cNvPr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：文件管理</a:t>
            </a:r>
          </a:p>
        </p:txBody>
      </p:sp>
    </p:spTree>
    <p:extLst>
      <p:ext uri="{BB962C8B-B14F-4D97-AF65-F5344CB8AC3E}">
        <p14:creationId xmlns:p14="http://schemas.microsoft.com/office/powerpoint/2010/main" val="34694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856BEB-C95B-4C0B-94DA-EDA643827E1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32478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A88C7-09FF-4FD1-87DF-99F417C2D2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59995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0" y="1371600"/>
            <a:ext cx="10752667" cy="5010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A0300-CF50-42F2-9EBF-81970CF2F9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438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59901" y="304800"/>
            <a:ext cx="2688167" cy="60198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1" y="304800"/>
            <a:ext cx="7861300" cy="6019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AE246-102D-4E7D-8EA8-59F249E1F40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7685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7B9FA4-E30C-4290-9AC0-61F4C6186E7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97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047D318-0735-D6D7-2CB5-20C27003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‹#›</a:t>
            </a:fld>
            <a:endParaRPr lang="zh-CN" altLang="en-US" dirty="0"/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7BE5FA1D-8EE8-17E5-156A-769E04D60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D14A260-67EA-A87F-D3B1-B2AFB0BC8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F77B53-9D60-4EF3-F62B-E9B317775EC6}"/>
              </a:ext>
            </a:extLst>
          </p:cNvPr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：文件管理</a:t>
            </a:r>
          </a:p>
        </p:txBody>
      </p:sp>
    </p:spTree>
    <p:extLst>
      <p:ext uri="{BB962C8B-B14F-4D97-AF65-F5344CB8AC3E}">
        <p14:creationId xmlns:p14="http://schemas.microsoft.com/office/powerpoint/2010/main" val="14668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2" y="304803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5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6E8D8FA-1FAA-4669-85F5-1369F8E4458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721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0955442-AAEE-48F5-88BF-6994C81C4C1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775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2" y="304803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8B4222E-8486-448E-BA6C-05363C5A462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0268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3E5303B-8A3A-477A-93B0-1543526987B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148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5E38285-AEC6-4325-9BE2-2498450B005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837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C9F6213-1008-42A4-9F93-64A8F44EA91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356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174A42-3524-63A3-2C79-B40655B149AB}"/>
              </a:ext>
            </a:extLst>
          </p:cNvPr>
          <p:cNvSpPr/>
          <p:nvPr userDrawn="1"/>
        </p:nvSpPr>
        <p:spPr>
          <a:xfrm>
            <a:off x="0" y="6536157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82ECCF-C647-0675-D5C5-33E981887A80}"/>
              </a:ext>
            </a:extLst>
          </p:cNvPr>
          <p:cNvSpPr/>
          <p:nvPr userDrawn="1"/>
        </p:nvSpPr>
        <p:spPr>
          <a:xfrm>
            <a:off x="-1" y="-2802"/>
            <a:ext cx="12191365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947088-FDE6-4740-B961-C2BE016BB5D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15367"/>
            <a:ext cx="3238500" cy="714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5" r:id="rId2"/>
    <p:sldLayoutId id="2147484004" r:id="rId3"/>
    <p:sldLayoutId id="2147484003" r:id="rId4"/>
    <p:sldLayoutId id="2147484002" r:id="rId5"/>
    <p:sldLayoutId id="2147484001" r:id="rId6"/>
    <p:sldLayoutId id="2147484000" r:id="rId7"/>
    <p:sldLayoutId id="2147483999" r:id="rId8"/>
    <p:sldLayoutId id="2147483998" r:id="rId9"/>
    <p:sldLayoutId id="2147483997" r:id="rId10"/>
    <p:sldLayoutId id="2147483996" r:id="rId11"/>
    <p:sldLayoutId id="214748399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01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cs.uttyler.edu/Faculty/Rainwater/COSC3355/Animations/diskschedulingfcfs.ht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cs.uttyler.edu/Faculty/Rainwater/COSC3355/Animations/diskschedulingfcfs.htm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cs.uttyler.edu/Faculty/Rainwater/COSC3355/Animations/diskschedulingfcfs.ht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tencent.com/developer/news/244988" TargetMode="External"/><Relationship Id="rId4" Type="http://schemas.openxmlformats.org/officeDocument/2006/relationships/image" Target="../media/image3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7.w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22000" t="5000" r="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2492826"/>
            <a:ext cx="12192000" cy="11922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r>
              <a:rPr lang="en-US" altLang="zh-CN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：文件管理</a:t>
            </a:r>
            <a:endParaRPr lang="en-US" altLang="zh-CN" sz="6000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4F1E61-A0CD-8E6B-239F-8CB72FC3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多级目录结构有以下特点：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D1759F3-98EA-41FE-54F8-C11DFEB05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目录名：指明目录结构中一个结点位置。</a:t>
            </a:r>
          </a:p>
          <a:p>
            <a:r>
              <a:rPr lang="zh-CN" altLang="en-US" sz="2400" dirty="0"/>
              <a:t>目录树：有根结点和中间结点（目录／子目录），叶子结点（文件）。</a:t>
            </a:r>
          </a:p>
          <a:p>
            <a:r>
              <a:rPr lang="zh-CN" altLang="en-US" sz="2400" dirty="0"/>
              <a:t>目录有上下级关系：当前目录</a:t>
            </a:r>
            <a:r>
              <a:rPr lang="en-US" altLang="zh-CN" sz="2400" dirty="0"/>
              <a:t>(current directory, working directory)</a:t>
            </a:r>
            <a:r>
              <a:rPr lang="zh-CN" altLang="en-US" sz="2400" dirty="0"/>
              <a:t>、父目录</a:t>
            </a:r>
            <a:r>
              <a:rPr lang="en-US" altLang="zh-CN" sz="2400" dirty="0"/>
              <a:t>(parent directory)</a:t>
            </a:r>
            <a:r>
              <a:rPr lang="zh-CN" altLang="en-US" sz="2400" dirty="0"/>
              <a:t>、子目录</a:t>
            </a:r>
            <a:r>
              <a:rPr lang="en-US" altLang="zh-CN" sz="2400" dirty="0"/>
              <a:t>(subdirectory)</a:t>
            </a:r>
            <a:r>
              <a:rPr lang="zh-CN" altLang="en-US" sz="2400" dirty="0"/>
              <a:t>、根目录</a:t>
            </a:r>
            <a:r>
              <a:rPr lang="en-US" altLang="zh-CN" sz="2400" dirty="0"/>
              <a:t>(root directory)</a:t>
            </a:r>
            <a:r>
              <a:rPr lang="zh-CN" altLang="en-US" sz="2400" dirty="0"/>
              <a:t>等；</a:t>
            </a:r>
          </a:p>
          <a:p>
            <a:r>
              <a:rPr lang="zh-CN" altLang="en-US" sz="2400" dirty="0"/>
              <a:t>路径</a:t>
            </a:r>
            <a:r>
              <a:rPr lang="en-US" altLang="zh-CN" sz="2400" dirty="0"/>
              <a:t>(path)</a:t>
            </a:r>
            <a:r>
              <a:rPr lang="zh-CN" altLang="en-US" sz="2400" dirty="0"/>
              <a:t>：每个目录或文件，可以由根目录开始依次经由的各级目录名，加上最终的目录名或文件名来表示（相对／绝对）。</a:t>
            </a:r>
          </a:p>
          <a:p>
            <a:endParaRPr lang="zh-CN" altLang="en-US" sz="24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88E83-6F25-CE85-9185-51456CD3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10</a:t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灯片编号占位符 1"/>
          <p:cNvSpPr txBox="1">
            <a:spLocks noGrp="1"/>
          </p:cNvSpPr>
          <p:nvPr/>
        </p:nvSpPr>
        <p:spPr bwMode="auto">
          <a:xfrm>
            <a:off x="8543925" y="6164263"/>
            <a:ext cx="115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DE4BEA6E-42C5-4337-B902-CC2788FEC4F9}" type="slidenum">
              <a:rPr lang="en-US" altLang="zh-CN" sz="1200"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FBE3BE3-F697-3AC9-338B-6EC834E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．对目录操作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8A3744F-D484-4163-58CE-0BAF02810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目录是文件管理的核心，不同</a:t>
            </a:r>
            <a:r>
              <a:rPr lang="en-US" altLang="zh-CN" sz="2800" dirty="0">
                <a:latin typeface="Times New Roman" panose="02020603050405020304" pitchFamily="18" charset="0"/>
              </a:rPr>
              <a:t>OS</a:t>
            </a:r>
            <a:r>
              <a:rPr lang="zh-CN" altLang="en-US" sz="2800" dirty="0">
                <a:latin typeface="Times New Roman" panose="02020603050405020304" pitchFamily="18" charset="0"/>
              </a:rPr>
              <a:t>对目录操作不同．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2800" dirty="0">
                <a:latin typeface="Times New Roman" panose="02020603050405020304" pitchFamily="18" charset="0"/>
              </a:rPr>
              <a:t>create</a:t>
            </a:r>
            <a:r>
              <a:rPr lang="zh-CN" altLang="en-US" sz="2800" dirty="0">
                <a:latin typeface="Times New Roman" panose="02020603050405020304" pitchFamily="18" charset="0"/>
              </a:rPr>
              <a:t>：创建目录；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2800" dirty="0">
                <a:latin typeface="Times New Roman" panose="02020603050405020304" pitchFamily="18" charset="0"/>
              </a:rPr>
              <a:t>delete</a:t>
            </a:r>
            <a:r>
              <a:rPr lang="zh-CN" altLang="en-US" sz="2800" dirty="0">
                <a:latin typeface="Times New Roman" panose="02020603050405020304" pitchFamily="18" charset="0"/>
              </a:rPr>
              <a:t>：删除目录；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2800" dirty="0" err="1">
                <a:latin typeface="Times New Roman" panose="02020603050405020304" pitchFamily="18" charset="0"/>
              </a:rPr>
              <a:t>opendir</a:t>
            </a:r>
            <a:r>
              <a:rPr lang="zh-CN" altLang="en-US" sz="2800" dirty="0">
                <a:latin typeface="Times New Roman" panose="02020603050405020304" pitchFamily="18" charset="0"/>
              </a:rPr>
              <a:t>：打开目录使内容可读；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2800" dirty="0" err="1">
                <a:latin typeface="Times New Roman" panose="02020603050405020304" pitchFamily="18" charset="0"/>
              </a:rPr>
              <a:t>closedir</a:t>
            </a:r>
            <a:r>
              <a:rPr lang="zh-CN" altLang="en-US" sz="2800" dirty="0">
                <a:latin typeface="Times New Roman" panose="02020603050405020304" pitchFamily="18" charset="0"/>
              </a:rPr>
              <a:t>：关闭目录，释放各种表空间；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2800" dirty="0" err="1">
                <a:latin typeface="Times New Roman" panose="02020603050405020304" pitchFamily="18" charset="0"/>
              </a:rPr>
              <a:t>readdir</a:t>
            </a:r>
            <a:r>
              <a:rPr lang="zh-CN" altLang="en-US" sz="2800" dirty="0">
                <a:latin typeface="Times New Roman" panose="02020603050405020304" pitchFamily="18" charset="0"/>
              </a:rPr>
              <a:t>：返回打开目录的下一个目录项；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2800" dirty="0">
                <a:latin typeface="Times New Roman" panose="02020603050405020304" pitchFamily="18" charset="0"/>
              </a:rPr>
              <a:t>rename</a:t>
            </a:r>
            <a:r>
              <a:rPr lang="zh-CN" altLang="en-US" sz="2800" dirty="0">
                <a:latin typeface="Times New Roman" panose="02020603050405020304" pitchFamily="18" charset="0"/>
              </a:rPr>
              <a:t>：目录重命名；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2800" dirty="0">
                <a:latin typeface="Times New Roman" panose="02020603050405020304" pitchFamily="18" charset="0"/>
              </a:rPr>
              <a:t>link</a:t>
            </a:r>
            <a:r>
              <a:rPr lang="zh-CN" altLang="en-US" sz="2800" dirty="0">
                <a:latin typeface="Times New Roman" panose="02020603050405020304" pitchFamily="18" charset="0"/>
              </a:rPr>
              <a:t>：对某一文件在不同目录中建立连接；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2800" dirty="0">
                <a:latin typeface="Times New Roman" panose="02020603050405020304" pitchFamily="18" charset="0"/>
              </a:rPr>
              <a:t>Unlink</a:t>
            </a:r>
            <a:r>
              <a:rPr lang="zh-CN" altLang="en-US" sz="2800" dirty="0">
                <a:latin typeface="Times New Roman" panose="02020603050405020304" pitchFamily="18" charset="0"/>
              </a:rPr>
              <a:t>：删除目录中的连接文件．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4355E9-2AF4-E61F-DDB1-AAB02A9A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11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67408" y="1628800"/>
            <a:ext cx="5798809" cy="1024624"/>
            <a:chOff x="844893" y="1019164"/>
            <a:chExt cx="5798809" cy="1024624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550072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文件名的线性列表，包涵了指向数据块的指针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3" name="图片 3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46208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4" name="内容占位符 2"/>
            <p:cNvSpPr txBox="1">
              <a:spLocks/>
            </p:cNvSpPr>
            <p:nvPr/>
          </p:nvSpPr>
          <p:spPr>
            <a:xfrm>
              <a:off x="1394985" y="1357304"/>
              <a:ext cx="124818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编程简单</a:t>
              </a: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79024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6" name="内容占位符 2"/>
            <p:cNvSpPr txBox="1">
              <a:spLocks/>
            </p:cNvSpPr>
            <p:nvPr/>
          </p:nvSpPr>
          <p:spPr>
            <a:xfrm>
              <a:off x="1394985" y="1685466"/>
              <a:ext cx="1319627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执行耗时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67408" y="2592424"/>
            <a:ext cx="4512925" cy="1304711"/>
            <a:chOff x="844893" y="1982784"/>
            <a:chExt cx="4512925" cy="1304711"/>
          </a:xfrm>
        </p:grpSpPr>
        <p:grpSp>
          <p:nvGrpSpPr>
            <p:cNvPr id="4" name="组合 3"/>
            <p:cNvGrpSpPr/>
            <p:nvPr/>
          </p:nvGrpSpPr>
          <p:grpSpPr>
            <a:xfrm>
              <a:off x="844893" y="1982784"/>
              <a:ext cx="4370049" cy="702130"/>
              <a:chOff x="844893" y="1982784"/>
              <a:chExt cx="4370049" cy="702130"/>
            </a:xfrm>
          </p:grpSpPr>
          <p:sp>
            <p:nvSpPr>
              <p:cNvPr id="25" name="内容占位符 2"/>
              <p:cNvSpPr txBox="1">
                <a:spLocks/>
              </p:cNvSpPr>
              <p:nvPr/>
            </p:nvSpPr>
            <p:spPr>
              <a:xfrm>
                <a:off x="1142976" y="1982784"/>
                <a:ext cx="4071966" cy="428628"/>
              </a:xfrm>
              <a:prstGeom prst="rect">
                <a:avLst/>
              </a:prstGeom>
            </p:spPr>
            <p:txBody>
              <a:bodyPr/>
              <a:lstStyle>
                <a:lvl1pPr marL="269875" indent="-269875">
                  <a:buNone/>
                  <a:defRPr sz="2000" b="1" baseline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marL="269875" indent="-93663">
                  <a:buNone/>
                  <a:defRPr sz="2000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2pPr>
                <a:lvl3pPr>
                  <a:buNone/>
                  <a:defRPr sz="1800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3pPr>
              </a:lstStyle>
              <a:p>
                <a:pPr marL="0" indent="0" eaLnBrk="1" fontAlgn="auto" hangingPunct="1">
                  <a:lnSpc>
                    <a:spcPct val="100000"/>
                  </a:lnSpc>
                  <a:spcAft>
                    <a:spcPts val="0"/>
                  </a:spcAft>
                  <a:buSzTx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哈希表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/>
                  <a:t>– </a:t>
                </a:r>
                <a:r>
                  <a:rPr lang="zh-CN" altLang="en-US" dirty="0"/>
                  <a:t>哈希数据结构的线性表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44893" y="1982784"/>
                <a:ext cx="433390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342900" indent="-342900" eaLnBrk="1" fontAlgn="auto" hangingPunct="1">
                  <a:lnSpc>
                    <a:spcPct val="100000"/>
                  </a:lnSpc>
                  <a:spcAft>
                    <a:spcPts val="0"/>
                  </a:spcAft>
                  <a:buSzTx/>
                  <a:buNone/>
                </a:pPr>
                <a:r>
                  <a:rPr lang="zh-CN" altLang="en-US" sz="2000" b="1" dirty="0">
                    <a:solidFill>
                      <a:srgbClr val="11576A"/>
                    </a:solidFill>
                    <a:latin typeface="张海山锐谐体2.0-授权联系：Samtype@QQ.com" pitchFamily="2" charset="-122"/>
                    <a:ea typeface="张海山锐谐体2.0-授权联系：Samtype@QQ.com" pitchFamily="2" charset="-122"/>
                  </a:rPr>
                  <a:t>■</a:t>
                </a:r>
                <a:endPara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28" name="图片 27" descr="小点1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62422" y="2424568"/>
                <a:ext cx="151066" cy="148997"/>
              </a:xfrm>
              <a:prstGeom prst="rect">
                <a:avLst/>
              </a:prstGeom>
              <a:effectLst/>
            </p:spPr>
          </p:pic>
          <p:sp>
            <p:nvSpPr>
              <p:cNvPr id="31" name="内容占位符 2"/>
              <p:cNvSpPr txBox="1">
                <a:spLocks/>
              </p:cNvSpPr>
              <p:nvPr/>
            </p:nvSpPr>
            <p:spPr>
              <a:xfrm>
                <a:off x="1394985" y="2319792"/>
                <a:ext cx="2319759" cy="365122"/>
              </a:xfrm>
              <a:prstGeom prst="rect">
                <a:avLst/>
              </a:prstGeom>
            </p:spPr>
            <p:txBody>
              <a:bodyPr/>
              <a:lstStyle>
                <a:lvl1pPr marL="269875" indent="-269875">
                  <a:buNone/>
                  <a:defRPr sz="2000" b="1" baseline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marL="269875" indent="-93663">
                  <a:buNone/>
                  <a:defRPr sz="2000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2pPr>
                <a:lvl3pPr>
                  <a:buNone/>
                  <a:defRPr sz="1800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3pPr>
              </a:lstStyle>
              <a:p>
                <a:pPr marL="0" lvl="1" indent="0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</a:pPr>
                <a:r>
                  <a:rPr lang="zh-CN" altLang="en-US" dirty="0"/>
                  <a:t>减少目录搜索时间</a:t>
                </a:r>
              </a:p>
            </p:txBody>
          </p:sp>
        </p:grpSp>
        <p:pic>
          <p:nvPicPr>
            <p:cNvPr id="50" name="图片 49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2728697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1" name="内容占位符 2"/>
            <p:cNvSpPr txBox="1">
              <a:spLocks/>
            </p:cNvSpPr>
            <p:nvPr/>
          </p:nvSpPr>
          <p:spPr>
            <a:xfrm>
              <a:off x="1394985" y="2623921"/>
              <a:ext cx="3962833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冲突</a:t>
              </a:r>
              <a:r>
                <a:rPr lang="en-US" altLang="zh-CN" dirty="0"/>
                <a:t> – </a:t>
              </a:r>
              <a:r>
                <a:rPr lang="zh-CN" altLang="en-US" dirty="0"/>
                <a:t>两个文件名的哈希值相同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262422" y="2922373"/>
              <a:ext cx="1380752" cy="365122"/>
              <a:chOff x="1262422" y="2922373"/>
              <a:chExt cx="1380752" cy="365122"/>
            </a:xfrm>
          </p:grpSpPr>
          <p:pic>
            <p:nvPicPr>
              <p:cNvPr id="37" name="图片 36" descr="小点1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62422" y="3027149"/>
                <a:ext cx="151066" cy="148997"/>
              </a:xfrm>
              <a:prstGeom prst="rect">
                <a:avLst/>
              </a:prstGeom>
              <a:effectLst/>
            </p:spPr>
          </p:pic>
          <p:sp>
            <p:nvSpPr>
              <p:cNvPr id="38" name="内容占位符 2"/>
              <p:cNvSpPr txBox="1">
                <a:spLocks/>
              </p:cNvSpPr>
              <p:nvPr/>
            </p:nvSpPr>
            <p:spPr>
              <a:xfrm>
                <a:off x="1394985" y="2922373"/>
                <a:ext cx="1248189" cy="365122"/>
              </a:xfrm>
              <a:prstGeom prst="rect">
                <a:avLst/>
              </a:prstGeom>
            </p:spPr>
            <p:txBody>
              <a:bodyPr/>
              <a:lstStyle>
                <a:lvl1pPr marL="269875" indent="-269875">
                  <a:buNone/>
                  <a:defRPr sz="2000" b="1" baseline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marL="269875" indent="-93663">
                  <a:buNone/>
                  <a:defRPr sz="2000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2pPr>
                <a:lvl3pPr>
                  <a:buNone/>
                  <a:defRPr sz="1800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3pPr>
              </a:lstStyle>
              <a:p>
                <a:pPr marL="0" lvl="1" indent="0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</a:pPr>
                <a:r>
                  <a:rPr lang="zh-CN" altLang="en-US" dirty="0"/>
                  <a:t>固定大小</a:t>
                </a:r>
              </a:p>
            </p:txBody>
          </p:sp>
        </p:grpSp>
      </p:grpSp>
      <p:sp>
        <p:nvSpPr>
          <p:cNvPr id="10" name="标题 9">
            <a:extLst>
              <a:ext uri="{FF2B5EF4-FFF2-40B4-BE49-F238E27FC236}">
                <a16:creationId xmlns:a16="http://schemas.microsoft.com/office/drawing/2014/main" id="{8049CD57-5C12-1829-5AA9-D4DE089E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目录实现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4A5B16D9-7DE1-4AFC-B46F-234E9CEC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12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3C9AB17-6EA3-4AF9-92F5-6012DDBB8085}" type="slidenum">
              <a:rPr lang="en-US" altLang="ko-KR">
                <a:solidFill>
                  <a:schemeClr val="bg1"/>
                </a:solidFill>
                <a:ea typeface="굴림" pitchFamily="34" charset="-127"/>
              </a:rPr>
              <a:pPr/>
              <a:t>13</a:t>
            </a:fld>
            <a:endParaRPr lang="en-US" altLang="ko-KR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Case: FAT in DOS 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pic>
        <p:nvPicPr>
          <p:cNvPr id="8" name="Picture 14" descr="目录项的实例说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8" y="1500188"/>
            <a:ext cx="8062913" cy="407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-249" y="0"/>
            <a:ext cx="12191999" cy="6851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4" descr="6-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16" y="1552258"/>
            <a:ext cx="5040284" cy="350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Text Box 6"/>
          <p:cNvSpPr txBox="1">
            <a:spLocks noChangeArrowheads="1"/>
          </p:cNvSpPr>
          <p:nvPr/>
        </p:nvSpPr>
        <p:spPr bwMode="auto">
          <a:xfrm>
            <a:off x="2566991" y="5157791"/>
            <a:ext cx="774223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000" dirty="0">
                <a:latin typeface="Times New Roman" panose="02020603050405020304" pitchFamily="18" charset="0"/>
              </a:rPr>
              <a:t> 按字对齐处理；文件名在文件项的尾部，并做字对齐处理。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000" dirty="0">
                <a:latin typeface="Times New Roman" panose="02020603050405020304" pitchFamily="18" charset="0"/>
              </a:rPr>
              <a:t> 在堆中处理；所有文件名都放在一个文件名堆中处理。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对大目录管理需要用到散列表法、高速缓存法等处理。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BA19C67-B1C1-A9D2-B020-0BBB505A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在目录中处理长文件名的两种方法：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CDA34-2A8C-F441-91FE-2ED41A37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14</a:t>
            </a:fld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fld id="{B84B9E32-7EC2-49F8-B850-B92AE726537D}" type="slidenum">
              <a:rPr lang="en-US" altLang="ko-KR">
                <a:solidFill>
                  <a:schemeClr val="bg1"/>
                </a:solidFill>
                <a:ea typeface="굴림" pitchFamily="34" charset="-127"/>
              </a:rPr>
              <a:pPr>
                <a:buNone/>
              </a:pPr>
              <a:t>15</a:t>
            </a:fld>
            <a:endParaRPr lang="en-US" altLang="ko-KR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Case: I-Node in Unix 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pic>
        <p:nvPicPr>
          <p:cNvPr id="21510" name="Picture 17" descr="Unix的目录项实例说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06" y="1557338"/>
            <a:ext cx="8180388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93CE23-ADE6-DFAF-0ABE-AF2DE0B8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fld id="{5EEFC526-8A43-41C1-B1D0-B3D20E53516B}" type="slidenum">
              <a:rPr lang="en-US" altLang="ko-KR" smtClean="0"/>
              <a:pPr>
                <a:buNone/>
              </a:pPr>
              <a:t>16</a:t>
            </a:fld>
            <a:endParaRPr lang="en-US" altLang="ko-KR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E9075EA-D129-7108-22E7-2CDEC2EC199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关于文件系统设计的思考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D3EA5-E897-96C9-3A3C-7DE3F5065CF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问题：将一块连续的空间分割，用以应对用户不同大小，甚至可能变化的空间请求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内存管理：内存空间有上限（</a:t>
            </a:r>
            <a:r>
              <a:rPr lang="en-US" altLang="zh-CN" dirty="0" err="1"/>
              <a:t>4G</a:t>
            </a:r>
            <a:r>
              <a:rPr lang="zh-CN" altLang="en-US" dirty="0"/>
              <a:t>），以页为单位分割，以页表</a:t>
            </a:r>
            <a:r>
              <a:rPr lang="en-US" altLang="zh-CN" dirty="0"/>
              <a:t>+MMU</a:t>
            </a:r>
            <a:r>
              <a:rPr lang="zh-CN" altLang="en-US" dirty="0"/>
              <a:t>实现按需分配，地址翻译将物理上不连续的空间变成了连续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硬盘介质的差异：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单个文件的空间可能是无限的，文件的数量可能是无限的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磁盘的读写特性要求尽可能连续，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空间一旦分配，就会被固化下来，再移动的代价很大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没有硬件来感知对于文件的读写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类比内存管理，文件系统的需求：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不要同时加载太多的文件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分配尽可能连续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尽可能使用缓存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绝大部分文件的操作都需要经过系统调用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文件系统的额外需求：掉电之后，上电能够快速恢复和容错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2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46F2A-9B9F-120B-F98E-6021394D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fld id="{5EEFC526-8A43-41C1-B1D0-B3D20E53516B}" type="slidenum">
              <a:rPr lang="en-US" altLang="ko-KR" smtClean="0"/>
              <a:pPr>
                <a:buNone/>
              </a:pPr>
              <a:t>17</a:t>
            </a:fld>
            <a:endParaRPr lang="en-US" altLang="ko-KR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2C2632-BEA1-972C-701D-807FDBC90BA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文件管理的特殊处理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28454-ADA0-9E5D-0BE0-422D217D7DA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空间分配与上电加载</a:t>
            </a:r>
            <a:endParaRPr lang="en-US" altLang="zh-CN" dirty="0"/>
          </a:p>
          <a:p>
            <a:r>
              <a:rPr lang="zh-CN" altLang="en-US" dirty="0"/>
              <a:t>读写操作接口</a:t>
            </a:r>
            <a:endParaRPr lang="en-US" altLang="zh-CN" dirty="0"/>
          </a:p>
          <a:p>
            <a:r>
              <a:rPr lang="zh-CN" altLang="en-US" dirty="0"/>
              <a:t>并发访问</a:t>
            </a:r>
            <a:endParaRPr lang="en-US" altLang="zh-CN" dirty="0"/>
          </a:p>
          <a:p>
            <a:r>
              <a:rPr lang="zh-CN" altLang="en-US" dirty="0"/>
              <a:t>性能优化</a:t>
            </a:r>
          </a:p>
        </p:txBody>
      </p:sp>
    </p:spTree>
    <p:extLst>
      <p:ext uri="{BB962C8B-B14F-4D97-AF65-F5344CB8AC3E}">
        <p14:creationId xmlns:p14="http://schemas.microsoft.com/office/powerpoint/2010/main" val="101793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06206" y="1995476"/>
            <a:ext cx="2236886" cy="432000"/>
            <a:chOff x="1660502" y="1138226"/>
            <a:chExt cx="2236886" cy="432000"/>
          </a:xfrm>
        </p:grpSpPr>
        <p:grpSp>
          <p:nvGrpSpPr>
            <p:cNvPr id="68" name="组合 67"/>
            <p:cNvGrpSpPr/>
            <p:nvPr/>
          </p:nvGrpSpPr>
          <p:grpSpPr>
            <a:xfrm>
              <a:off x="1660502" y="1138226"/>
              <a:ext cx="571504" cy="432000"/>
              <a:chOff x="1139825" y="1000114"/>
              <a:chExt cx="571504" cy="432000"/>
            </a:xfrm>
          </p:grpSpPr>
          <p:sp>
            <p:nvSpPr>
              <p:cNvPr id="150" name="矩形 149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51" name="TextBox 67"/>
              <p:cNvSpPr txBox="1"/>
              <p:nvPr/>
            </p:nvSpPr>
            <p:spPr>
              <a:xfrm>
                <a:off x="11398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 err="1">
                    <a:solidFill>
                      <a:srgbClr val="11576A"/>
                    </a:solidFill>
                    <a:latin typeface="微软雅黑"/>
                    <a:ea typeface="微软雅黑"/>
                  </a:rPr>
                  <a:t>vol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3428990" y="1138226"/>
              <a:ext cx="468398" cy="432000"/>
              <a:chOff x="1176314" y="2000246"/>
              <a:chExt cx="468398" cy="432000"/>
            </a:xfrm>
          </p:grpSpPr>
          <p:sp>
            <p:nvSpPr>
              <p:cNvPr id="148" name="矩形 147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49" name="TextBox 71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81" name="直接箭头连接符 80"/>
            <p:cNvCxnSpPr/>
            <p:nvPr/>
          </p:nvCxnSpPr>
          <p:spPr>
            <a:xfrm flipV="1">
              <a:off x="2165331" y="1343025"/>
              <a:ext cx="1254137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4287248" y="2427476"/>
            <a:ext cx="2643206" cy="1554182"/>
            <a:chOff x="2341544" y="1570226"/>
            <a:chExt cx="2643206" cy="1554182"/>
          </a:xfrm>
        </p:grpSpPr>
        <p:grpSp>
          <p:nvGrpSpPr>
            <p:cNvPr id="70" name="组合 69"/>
            <p:cNvGrpSpPr/>
            <p:nvPr/>
          </p:nvGrpSpPr>
          <p:grpSpPr>
            <a:xfrm>
              <a:off x="2719372" y="1909758"/>
              <a:ext cx="468398" cy="432000"/>
              <a:chOff x="1176314" y="2000246"/>
              <a:chExt cx="468398" cy="432000"/>
            </a:xfrm>
          </p:grpSpPr>
          <p:sp>
            <p:nvSpPr>
              <p:cNvPr id="146" name="矩形 145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47" name="TextBox 75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3441690" y="1909758"/>
              <a:ext cx="468398" cy="432000"/>
              <a:chOff x="1176314" y="2000246"/>
              <a:chExt cx="468398" cy="432000"/>
            </a:xfrm>
          </p:grpSpPr>
          <p:sp>
            <p:nvSpPr>
              <p:cNvPr id="144" name="矩形 143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45" name="TextBox 78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4164008" y="1909758"/>
              <a:ext cx="468398" cy="432000"/>
              <a:chOff x="1176314" y="2000246"/>
              <a:chExt cx="468398" cy="432000"/>
            </a:xfrm>
          </p:grpSpPr>
          <p:sp>
            <p:nvSpPr>
              <p:cNvPr id="142" name="矩形 141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43" name="TextBox 81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2341544" y="2692408"/>
              <a:ext cx="468398" cy="432000"/>
              <a:chOff x="1176314" y="2000246"/>
              <a:chExt cx="468398" cy="432000"/>
            </a:xfrm>
          </p:grpSpPr>
          <p:sp>
            <p:nvSpPr>
              <p:cNvPr id="140" name="矩形 139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41" name="TextBox 86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3068632" y="2692408"/>
              <a:ext cx="468398" cy="432000"/>
              <a:chOff x="1176314" y="2000246"/>
              <a:chExt cx="468398" cy="432000"/>
            </a:xfrm>
          </p:grpSpPr>
          <p:sp>
            <p:nvSpPr>
              <p:cNvPr id="138" name="矩形 137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39" name="TextBox 89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4516352" y="2692408"/>
              <a:ext cx="468398" cy="432000"/>
              <a:chOff x="1176314" y="2000246"/>
              <a:chExt cx="468398" cy="432000"/>
            </a:xfrm>
          </p:grpSpPr>
          <p:sp>
            <p:nvSpPr>
              <p:cNvPr id="136" name="矩形 135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37" name="TextBox 92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82" name="直接箭头连接符 81"/>
            <p:cNvCxnSpPr>
              <a:stCxn id="148" idx="2"/>
              <a:endCxn id="144" idx="0"/>
            </p:cNvCxnSpPr>
            <p:nvPr/>
          </p:nvCxnSpPr>
          <p:spPr>
            <a:xfrm rot="16200000" flipH="1">
              <a:off x="3489472" y="1736879"/>
              <a:ext cx="334774" cy="1467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endCxn id="146" idx="0"/>
            </p:cNvCxnSpPr>
            <p:nvPr/>
          </p:nvCxnSpPr>
          <p:spPr>
            <a:xfrm rot="10800000" flipV="1">
              <a:off x="3047994" y="1571624"/>
              <a:ext cx="428625" cy="31432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endCxn id="142" idx="0"/>
            </p:cNvCxnSpPr>
            <p:nvPr/>
          </p:nvCxnSpPr>
          <p:spPr>
            <a:xfrm>
              <a:off x="3800468" y="1571625"/>
              <a:ext cx="495300" cy="31432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146" idx="2"/>
              <a:endCxn id="140" idx="0"/>
            </p:cNvCxnSpPr>
            <p:nvPr/>
          </p:nvCxnSpPr>
          <p:spPr>
            <a:xfrm rot="5400000">
              <a:off x="2610793" y="2359859"/>
              <a:ext cx="353817" cy="31761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146" idx="2"/>
              <a:endCxn id="138" idx="0"/>
            </p:cNvCxnSpPr>
            <p:nvPr/>
          </p:nvCxnSpPr>
          <p:spPr>
            <a:xfrm rot="16200000" flipH="1">
              <a:off x="2915592" y="2372673"/>
              <a:ext cx="353817" cy="29198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142" idx="2"/>
              <a:endCxn id="136" idx="0"/>
            </p:cNvCxnSpPr>
            <p:nvPr/>
          </p:nvCxnSpPr>
          <p:spPr>
            <a:xfrm rot="16200000" flipH="1">
              <a:off x="4361810" y="2371092"/>
              <a:ext cx="344292" cy="285624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4261848" y="3199008"/>
            <a:ext cx="2722582" cy="1554174"/>
            <a:chOff x="2316144" y="2341758"/>
            <a:chExt cx="2722582" cy="1554174"/>
          </a:xfrm>
        </p:grpSpPr>
        <p:grpSp>
          <p:nvGrpSpPr>
            <p:cNvPr id="76" name="组合 75"/>
            <p:cNvGrpSpPr/>
            <p:nvPr/>
          </p:nvGrpSpPr>
          <p:grpSpPr>
            <a:xfrm>
              <a:off x="2316144" y="3463932"/>
              <a:ext cx="571504" cy="432000"/>
              <a:chOff x="1127125" y="1000114"/>
              <a:chExt cx="571504" cy="432000"/>
            </a:xfrm>
          </p:grpSpPr>
          <p:sp>
            <p:nvSpPr>
              <p:cNvPr id="134" name="矩形 133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35" name="TextBox 95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3030524" y="3463932"/>
              <a:ext cx="571504" cy="432000"/>
              <a:chOff x="1127125" y="1000114"/>
              <a:chExt cx="571504" cy="432000"/>
            </a:xfrm>
          </p:grpSpPr>
          <p:sp>
            <p:nvSpPr>
              <p:cNvPr id="132" name="矩形 131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33" name="TextBox 98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3756018" y="3463932"/>
              <a:ext cx="571504" cy="432000"/>
              <a:chOff x="1127125" y="1000114"/>
              <a:chExt cx="571504" cy="432000"/>
            </a:xfrm>
          </p:grpSpPr>
          <p:sp>
            <p:nvSpPr>
              <p:cNvPr id="130" name="矩形 129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31" name="TextBox 101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4467222" y="3463932"/>
              <a:ext cx="571504" cy="432000"/>
              <a:chOff x="1127125" y="1000114"/>
              <a:chExt cx="571504" cy="432000"/>
            </a:xfrm>
          </p:grpSpPr>
          <p:sp>
            <p:nvSpPr>
              <p:cNvPr id="128" name="矩形 127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29" name="TextBox 104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87" name="直接箭头连接符 86"/>
            <p:cNvCxnSpPr>
              <a:stCxn id="140" idx="2"/>
              <a:endCxn id="134" idx="0"/>
            </p:cNvCxnSpPr>
            <p:nvPr/>
          </p:nvCxnSpPr>
          <p:spPr>
            <a:xfrm rot="16200000" flipH="1">
              <a:off x="2397334" y="3295754"/>
              <a:ext cx="342692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/>
            <p:nvPr/>
          </p:nvCxnSpPr>
          <p:spPr>
            <a:xfrm rot="16200000" flipH="1">
              <a:off x="3119530" y="3295754"/>
              <a:ext cx="342692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/>
            <p:nvPr/>
          </p:nvCxnSpPr>
          <p:spPr>
            <a:xfrm rot="16200000" flipH="1">
              <a:off x="4548290" y="3295754"/>
              <a:ext cx="342692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44" idx="2"/>
              <a:endCxn id="130" idx="0"/>
            </p:cNvCxnSpPr>
            <p:nvPr/>
          </p:nvCxnSpPr>
          <p:spPr>
            <a:xfrm rot="16200000" flipH="1">
              <a:off x="3286276" y="2724308"/>
              <a:ext cx="1125342" cy="360242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3245844" y="4753185"/>
            <a:ext cx="4715412" cy="819723"/>
            <a:chOff x="1300140" y="3895931"/>
            <a:chExt cx="4715412" cy="819723"/>
          </a:xfrm>
        </p:grpSpPr>
        <p:grpSp>
          <p:nvGrpSpPr>
            <p:cNvPr id="80" name="组合 79"/>
            <p:cNvGrpSpPr/>
            <p:nvPr/>
          </p:nvGrpSpPr>
          <p:grpSpPr>
            <a:xfrm>
              <a:off x="1300140" y="4173550"/>
              <a:ext cx="4715412" cy="542104"/>
              <a:chOff x="2357422" y="4357700"/>
              <a:chExt cx="4715412" cy="542104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357422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26" name="矩形 125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27" name="TextBox 108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02" name="组合 101"/>
              <p:cNvGrpSpPr/>
              <p:nvPr/>
            </p:nvGrpSpPr>
            <p:grpSpPr>
              <a:xfrm>
                <a:off x="2862244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24" name="矩形 123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25" name="TextBox 112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367073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22" name="矩形 121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23" name="TextBox 115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3871895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20" name="矩形 119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21" name="TextBox 118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05" name="组合 104"/>
              <p:cNvGrpSpPr/>
              <p:nvPr/>
            </p:nvGrpSpPr>
            <p:grpSpPr>
              <a:xfrm>
                <a:off x="4376234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18" name="矩形 117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19" name="TextBox 121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06" name="组合 105"/>
              <p:cNvGrpSpPr/>
              <p:nvPr/>
            </p:nvGrpSpPr>
            <p:grpSpPr>
              <a:xfrm>
                <a:off x="4881056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16" name="矩形 115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17" name="TextBox 124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5385885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14" name="矩形 113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15" name="TextBox 127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08" name="组合 107"/>
              <p:cNvGrpSpPr/>
              <p:nvPr/>
            </p:nvGrpSpPr>
            <p:grpSpPr>
              <a:xfrm>
                <a:off x="5890707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12" name="矩形 111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13" name="TextBox 130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09" name="组合 108"/>
              <p:cNvGrpSpPr/>
              <p:nvPr/>
            </p:nvGrpSpPr>
            <p:grpSpPr>
              <a:xfrm>
                <a:off x="6396047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10" name="矩形 109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11" name="TextBox 133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</p:grpSp>
        <p:cxnSp>
          <p:nvCxnSpPr>
            <p:cNvPr id="92" name="直接箭头连接符 91"/>
            <p:cNvCxnSpPr>
              <a:stCxn id="134" idx="2"/>
              <a:endCxn id="127" idx="0"/>
            </p:cNvCxnSpPr>
            <p:nvPr/>
          </p:nvCxnSpPr>
          <p:spPr>
            <a:xfrm rot="5400000">
              <a:off x="1967847" y="3566378"/>
              <a:ext cx="295068" cy="954176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134" idx="2"/>
              <a:endCxn id="125" idx="0"/>
            </p:cNvCxnSpPr>
            <p:nvPr/>
          </p:nvCxnSpPr>
          <p:spPr>
            <a:xfrm rot="5400000">
              <a:off x="2201210" y="3818791"/>
              <a:ext cx="314118" cy="468401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stCxn id="134" idx="2"/>
              <a:endCxn id="123" idx="0"/>
            </p:cNvCxnSpPr>
            <p:nvPr/>
          </p:nvCxnSpPr>
          <p:spPr>
            <a:xfrm rot="16200000" flipH="1">
              <a:off x="2439335" y="4049066"/>
              <a:ext cx="323643" cy="17374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132" idx="2"/>
              <a:endCxn id="119" idx="0"/>
            </p:cNvCxnSpPr>
            <p:nvPr/>
          </p:nvCxnSpPr>
          <p:spPr>
            <a:xfrm rot="16200000" flipH="1">
              <a:off x="3339449" y="3863331"/>
              <a:ext cx="314118" cy="379319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>
              <a:stCxn id="130" idx="2"/>
              <a:endCxn id="121" idx="0"/>
            </p:cNvCxnSpPr>
            <p:nvPr/>
          </p:nvCxnSpPr>
          <p:spPr>
            <a:xfrm rot="5400000">
              <a:off x="3449784" y="3608441"/>
              <a:ext cx="295068" cy="870050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>
              <a:stCxn id="130" idx="2"/>
              <a:endCxn id="117" idx="0"/>
            </p:cNvCxnSpPr>
            <p:nvPr/>
          </p:nvCxnSpPr>
          <p:spPr>
            <a:xfrm rot="16200000" flipH="1">
              <a:off x="3930797" y="3997478"/>
              <a:ext cx="323643" cy="120550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>
              <a:stCxn id="128" idx="2"/>
              <a:endCxn id="115" idx="0"/>
            </p:cNvCxnSpPr>
            <p:nvPr/>
          </p:nvCxnSpPr>
          <p:spPr>
            <a:xfrm rot="5400000">
              <a:off x="4543574" y="4019601"/>
              <a:ext cx="323643" cy="76304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>
              <a:stCxn id="128" idx="2"/>
              <a:endCxn id="113" idx="0"/>
            </p:cNvCxnSpPr>
            <p:nvPr/>
          </p:nvCxnSpPr>
          <p:spPr>
            <a:xfrm rot="16200000" flipH="1">
              <a:off x="4781699" y="3857780"/>
              <a:ext cx="323643" cy="399946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>
              <a:stCxn id="128" idx="2"/>
              <a:endCxn id="111" idx="0"/>
            </p:cNvCxnSpPr>
            <p:nvPr/>
          </p:nvCxnSpPr>
          <p:spPr>
            <a:xfrm rot="16200000" flipH="1">
              <a:off x="5048398" y="3591080"/>
              <a:ext cx="295068" cy="904771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>
            <a:extLst>
              <a:ext uri="{FF2B5EF4-FFF2-40B4-BE49-F238E27FC236}">
                <a16:creationId xmlns:a16="http://schemas.microsoft.com/office/drawing/2014/main" id="{FF4EC00E-9503-0D0F-22CC-96E1163A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文件系统的组织视图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D9F65E3-6293-7A97-6872-38B3ACA1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53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组合 207"/>
          <p:cNvGrpSpPr/>
          <p:nvPr/>
        </p:nvGrpSpPr>
        <p:grpSpPr>
          <a:xfrm>
            <a:off x="2423592" y="5394702"/>
            <a:ext cx="7226002" cy="338554"/>
            <a:chOff x="246381" y="4794766"/>
            <a:chExt cx="7226002" cy="338554"/>
          </a:xfrm>
        </p:grpSpPr>
        <p:sp>
          <p:nvSpPr>
            <p:cNvPr id="144" name="TextBox 147"/>
            <p:cNvSpPr txBox="1"/>
            <p:nvPr/>
          </p:nvSpPr>
          <p:spPr>
            <a:xfrm>
              <a:off x="246381" y="4794766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Disk</a:t>
              </a:r>
              <a:endParaRPr lang="zh-CN" altLang="en-US" sz="16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153" name="组合 152"/>
            <p:cNvGrpSpPr/>
            <p:nvPr/>
          </p:nvGrpSpPr>
          <p:grpSpPr>
            <a:xfrm>
              <a:off x="833405" y="4907033"/>
              <a:ext cx="6638978" cy="126000"/>
              <a:chOff x="1928794" y="4572014"/>
              <a:chExt cx="6638978" cy="126000"/>
            </a:xfrm>
            <a:noFill/>
          </p:grpSpPr>
          <p:sp>
            <p:nvSpPr>
              <p:cNvPr id="154" name="矩形 153"/>
              <p:cNvSpPr/>
              <p:nvPr/>
            </p:nvSpPr>
            <p:spPr>
              <a:xfrm>
                <a:off x="1928794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2057384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2185974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57" name="矩形 156"/>
              <p:cNvSpPr/>
              <p:nvPr/>
            </p:nvSpPr>
            <p:spPr>
              <a:xfrm>
                <a:off x="2314773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58" name="矩形 157"/>
              <p:cNvSpPr/>
              <p:nvPr/>
            </p:nvSpPr>
            <p:spPr>
              <a:xfrm>
                <a:off x="2442937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2571736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2700543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1" name="矩形 160"/>
              <p:cNvSpPr/>
              <p:nvPr/>
            </p:nvSpPr>
            <p:spPr>
              <a:xfrm>
                <a:off x="2829342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2957506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3" name="矩形 162"/>
              <p:cNvSpPr/>
              <p:nvPr/>
            </p:nvSpPr>
            <p:spPr>
              <a:xfrm>
                <a:off x="3086305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3212088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3340887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6" name="矩形 165"/>
              <p:cNvSpPr/>
              <p:nvPr/>
            </p:nvSpPr>
            <p:spPr>
              <a:xfrm>
                <a:off x="3469051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3597850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8" name="矩形 167"/>
              <p:cNvSpPr/>
              <p:nvPr/>
            </p:nvSpPr>
            <p:spPr>
              <a:xfrm>
                <a:off x="3726657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3855239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0" name="矩形 169"/>
              <p:cNvSpPr/>
              <p:nvPr/>
            </p:nvSpPr>
            <p:spPr>
              <a:xfrm>
                <a:off x="3981448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4110030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4236255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4364837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4491046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4619628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4746046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4874427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5000628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5129009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5255636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5384017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82" name="矩形 181"/>
              <p:cNvSpPr/>
              <p:nvPr/>
            </p:nvSpPr>
            <p:spPr>
              <a:xfrm>
                <a:off x="5510218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83" name="矩形 182"/>
              <p:cNvSpPr/>
              <p:nvPr/>
            </p:nvSpPr>
            <p:spPr>
              <a:xfrm>
                <a:off x="5638599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84" name="矩形 183"/>
              <p:cNvSpPr/>
              <p:nvPr/>
            </p:nvSpPr>
            <p:spPr>
              <a:xfrm>
                <a:off x="5765017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5893398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6019599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6147980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88" name="矩形 187"/>
              <p:cNvSpPr/>
              <p:nvPr/>
            </p:nvSpPr>
            <p:spPr>
              <a:xfrm>
                <a:off x="6274607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6402988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90" name="矩形 189"/>
              <p:cNvSpPr/>
              <p:nvPr/>
            </p:nvSpPr>
            <p:spPr>
              <a:xfrm>
                <a:off x="6529189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6657570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6785620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6914001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94" name="矩形 193"/>
              <p:cNvSpPr/>
              <p:nvPr/>
            </p:nvSpPr>
            <p:spPr>
              <a:xfrm>
                <a:off x="7040202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7168583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7295210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7423591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7549792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7678173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00" name="矩形 199"/>
              <p:cNvSpPr/>
              <p:nvPr/>
            </p:nvSpPr>
            <p:spPr>
              <a:xfrm>
                <a:off x="7803801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7932182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02" name="矩形 201"/>
              <p:cNvSpPr/>
              <p:nvPr/>
            </p:nvSpPr>
            <p:spPr>
              <a:xfrm>
                <a:off x="8058383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8186764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04" name="矩形 203"/>
              <p:cNvSpPr/>
              <p:nvPr/>
            </p:nvSpPr>
            <p:spPr>
              <a:xfrm>
                <a:off x="8313391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8441772" y="4572014"/>
                <a:ext cx="126000" cy="126000"/>
              </a:xfrm>
              <a:prstGeom prst="rect">
                <a:avLst/>
              </a:prstGeom>
              <a:grpFill/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857436" y="1638288"/>
            <a:ext cx="2236886" cy="432000"/>
            <a:chOff x="1660502" y="781038"/>
            <a:chExt cx="2236886" cy="432000"/>
          </a:xfrm>
        </p:grpSpPr>
        <p:grpSp>
          <p:nvGrpSpPr>
            <p:cNvPr id="5" name="组合 68"/>
            <p:cNvGrpSpPr/>
            <p:nvPr/>
          </p:nvGrpSpPr>
          <p:grpSpPr>
            <a:xfrm>
              <a:off x="1660502" y="781038"/>
              <a:ext cx="571504" cy="432000"/>
              <a:chOff x="1139825" y="1000114"/>
              <a:chExt cx="571504" cy="432000"/>
            </a:xfrm>
          </p:grpSpPr>
          <p:sp>
            <p:nvSpPr>
              <p:cNvPr id="89" name="矩形 88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1398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 err="1">
                    <a:solidFill>
                      <a:srgbClr val="11576A"/>
                    </a:solidFill>
                    <a:latin typeface="微软雅黑"/>
                    <a:ea typeface="微软雅黑"/>
                  </a:rPr>
                  <a:t>vol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6" name="组合 72"/>
            <p:cNvGrpSpPr/>
            <p:nvPr/>
          </p:nvGrpSpPr>
          <p:grpSpPr>
            <a:xfrm>
              <a:off x="3428990" y="781038"/>
              <a:ext cx="468398" cy="432000"/>
              <a:chOff x="1176314" y="2000246"/>
              <a:chExt cx="468398" cy="432000"/>
            </a:xfrm>
          </p:grpSpPr>
          <p:sp>
            <p:nvSpPr>
              <p:cNvPr id="87" name="矩形 86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19" name="直接箭头连接符 18"/>
            <p:cNvCxnSpPr/>
            <p:nvPr/>
          </p:nvCxnSpPr>
          <p:spPr>
            <a:xfrm flipV="1">
              <a:off x="2165331" y="985837"/>
              <a:ext cx="1254137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4538478" y="2070288"/>
            <a:ext cx="2643206" cy="1554182"/>
            <a:chOff x="2341544" y="1213038"/>
            <a:chExt cx="2643206" cy="1554182"/>
          </a:xfrm>
        </p:grpSpPr>
        <p:grpSp>
          <p:nvGrpSpPr>
            <p:cNvPr id="7" name="组合 73"/>
            <p:cNvGrpSpPr/>
            <p:nvPr/>
          </p:nvGrpSpPr>
          <p:grpSpPr>
            <a:xfrm>
              <a:off x="2719372" y="1552570"/>
              <a:ext cx="468398" cy="432000"/>
              <a:chOff x="1176314" y="2000246"/>
              <a:chExt cx="468398" cy="432000"/>
            </a:xfrm>
          </p:grpSpPr>
          <p:sp>
            <p:nvSpPr>
              <p:cNvPr id="85" name="矩形 84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9" name="组合 76"/>
            <p:cNvGrpSpPr/>
            <p:nvPr/>
          </p:nvGrpSpPr>
          <p:grpSpPr>
            <a:xfrm>
              <a:off x="3441690" y="1552570"/>
              <a:ext cx="468398" cy="432000"/>
              <a:chOff x="1176314" y="2000246"/>
              <a:chExt cx="468398" cy="432000"/>
            </a:xfrm>
          </p:grpSpPr>
          <p:sp>
            <p:nvSpPr>
              <p:cNvPr id="83" name="矩形 82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0" name="组合 79"/>
            <p:cNvGrpSpPr/>
            <p:nvPr/>
          </p:nvGrpSpPr>
          <p:grpSpPr>
            <a:xfrm>
              <a:off x="4164008" y="1552570"/>
              <a:ext cx="468398" cy="432000"/>
              <a:chOff x="1176314" y="2000246"/>
              <a:chExt cx="468398" cy="432000"/>
            </a:xfrm>
          </p:grpSpPr>
          <p:sp>
            <p:nvSpPr>
              <p:cNvPr id="81" name="矩形 80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1" name="组合 84"/>
            <p:cNvGrpSpPr/>
            <p:nvPr/>
          </p:nvGrpSpPr>
          <p:grpSpPr>
            <a:xfrm>
              <a:off x="2341544" y="2335220"/>
              <a:ext cx="468398" cy="432000"/>
              <a:chOff x="1176314" y="2000246"/>
              <a:chExt cx="468398" cy="432000"/>
            </a:xfrm>
          </p:grpSpPr>
          <p:sp>
            <p:nvSpPr>
              <p:cNvPr id="79" name="矩形 78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2" name="组合 87"/>
            <p:cNvGrpSpPr/>
            <p:nvPr/>
          </p:nvGrpSpPr>
          <p:grpSpPr>
            <a:xfrm>
              <a:off x="3068632" y="2335220"/>
              <a:ext cx="468398" cy="432000"/>
              <a:chOff x="1176314" y="2000246"/>
              <a:chExt cx="468398" cy="432000"/>
            </a:xfrm>
          </p:grpSpPr>
          <p:sp>
            <p:nvSpPr>
              <p:cNvPr id="77" name="矩形 76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3" name="组合 90"/>
            <p:cNvGrpSpPr/>
            <p:nvPr/>
          </p:nvGrpSpPr>
          <p:grpSpPr>
            <a:xfrm>
              <a:off x="4516352" y="2335220"/>
              <a:ext cx="468398" cy="432000"/>
              <a:chOff x="1176314" y="2000246"/>
              <a:chExt cx="468398" cy="432000"/>
            </a:xfrm>
          </p:grpSpPr>
          <p:sp>
            <p:nvSpPr>
              <p:cNvPr id="75" name="矩形 74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20" name="直接箭头连接符 19"/>
            <p:cNvCxnSpPr>
              <a:stCxn id="87" idx="2"/>
              <a:endCxn id="83" idx="0"/>
            </p:cNvCxnSpPr>
            <p:nvPr/>
          </p:nvCxnSpPr>
          <p:spPr>
            <a:xfrm rot="16200000" flipH="1">
              <a:off x="3489472" y="1379691"/>
              <a:ext cx="334774" cy="1467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endCxn id="85" idx="0"/>
            </p:cNvCxnSpPr>
            <p:nvPr/>
          </p:nvCxnSpPr>
          <p:spPr>
            <a:xfrm rot="10800000" flipV="1">
              <a:off x="3047994" y="1214436"/>
              <a:ext cx="428625" cy="31432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endCxn id="81" idx="0"/>
            </p:cNvCxnSpPr>
            <p:nvPr/>
          </p:nvCxnSpPr>
          <p:spPr>
            <a:xfrm>
              <a:off x="3800468" y="1214437"/>
              <a:ext cx="495300" cy="31432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85" idx="2"/>
              <a:endCxn id="79" idx="0"/>
            </p:cNvCxnSpPr>
            <p:nvPr/>
          </p:nvCxnSpPr>
          <p:spPr>
            <a:xfrm rot="5400000">
              <a:off x="2610793" y="2002671"/>
              <a:ext cx="353817" cy="31761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85" idx="2"/>
              <a:endCxn id="77" idx="0"/>
            </p:cNvCxnSpPr>
            <p:nvPr/>
          </p:nvCxnSpPr>
          <p:spPr>
            <a:xfrm rot="16200000" flipH="1">
              <a:off x="2915592" y="2015485"/>
              <a:ext cx="353817" cy="29198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81" idx="2"/>
              <a:endCxn id="75" idx="0"/>
            </p:cNvCxnSpPr>
            <p:nvPr/>
          </p:nvCxnSpPr>
          <p:spPr>
            <a:xfrm rot="16200000" flipH="1">
              <a:off x="4361810" y="2013904"/>
              <a:ext cx="344292" cy="285624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4513078" y="2841820"/>
            <a:ext cx="2722582" cy="1554174"/>
            <a:chOff x="2316144" y="1984570"/>
            <a:chExt cx="2722582" cy="1554174"/>
          </a:xfrm>
        </p:grpSpPr>
        <p:grpSp>
          <p:nvGrpSpPr>
            <p:cNvPr id="14" name="组合 93"/>
            <p:cNvGrpSpPr/>
            <p:nvPr/>
          </p:nvGrpSpPr>
          <p:grpSpPr>
            <a:xfrm>
              <a:off x="2316144" y="3106744"/>
              <a:ext cx="571504" cy="432000"/>
              <a:chOff x="1127125" y="1000114"/>
              <a:chExt cx="571504" cy="432000"/>
            </a:xfrm>
          </p:grpSpPr>
          <p:sp>
            <p:nvSpPr>
              <p:cNvPr id="73" name="矩形 72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5" name="组合 96"/>
            <p:cNvGrpSpPr/>
            <p:nvPr/>
          </p:nvGrpSpPr>
          <p:grpSpPr>
            <a:xfrm>
              <a:off x="3030524" y="3106744"/>
              <a:ext cx="571504" cy="432000"/>
              <a:chOff x="1127125" y="1000114"/>
              <a:chExt cx="571504" cy="432000"/>
            </a:xfrm>
          </p:grpSpPr>
          <p:sp>
            <p:nvSpPr>
              <p:cNvPr id="71" name="矩形 70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6" name="组合 99"/>
            <p:cNvGrpSpPr/>
            <p:nvPr/>
          </p:nvGrpSpPr>
          <p:grpSpPr>
            <a:xfrm>
              <a:off x="3756018" y="3106744"/>
              <a:ext cx="571504" cy="432000"/>
              <a:chOff x="1127125" y="1000114"/>
              <a:chExt cx="571504" cy="432000"/>
            </a:xfrm>
          </p:grpSpPr>
          <p:sp>
            <p:nvSpPr>
              <p:cNvPr id="69" name="矩形 68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7" name="组合 102"/>
            <p:cNvGrpSpPr/>
            <p:nvPr/>
          </p:nvGrpSpPr>
          <p:grpSpPr>
            <a:xfrm>
              <a:off x="4467222" y="3106744"/>
              <a:ext cx="571504" cy="432000"/>
              <a:chOff x="1127125" y="1000114"/>
              <a:chExt cx="571504" cy="432000"/>
            </a:xfrm>
          </p:grpSpPr>
          <p:sp>
            <p:nvSpPr>
              <p:cNvPr id="66" name="矩形 65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25" name="直接箭头连接符 24"/>
            <p:cNvCxnSpPr>
              <a:stCxn id="79" idx="2"/>
              <a:endCxn id="73" idx="0"/>
            </p:cNvCxnSpPr>
            <p:nvPr/>
          </p:nvCxnSpPr>
          <p:spPr>
            <a:xfrm rot="16200000" flipH="1">
              <a:off x="2397334" y="2938566"/>
              <a:ext cx="342692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rot="16200000" flipH="1">
              <a:off x="3119530" y="2938566"/>
              <a:ext cx="342692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rot="16200000" flipH="1">
              <a:off x="4548290" y="2938566"/>
              <a:ext cx="342692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83" idx="2"/>
              <a:endCxn id="69" idx="0"/>
            </p:cNvCxnSpPr>
            <p:nvPr/>
          </p:nvCxnSpPr>
          <p:spPr>
            <a:xfrm rot="16200000" flipH="1">
              <a:off x="3286276" y="2367120"/>
              <a:ext cx="1125342" cy="360242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组合 206"/>
          <p:cNvGrpSpPr/>
          <p:nvPr/>
        </p:nvGrpSpPr>
        <p:grpSpPr>
          <a:xfrm>
            <a:off x="3497074" y="4395997"/>
            <a:ext cx="4715412" cy="819723"/>
            <a:chOff x="1300140" y="3538743"/>
            <a:chExt cx="4715412" cy="819723"/>
          </a:xfrm>
        </p:grpSpPr>
        <p:grpSp>
          <p:nvGrpSpPr>
            <p:cNvPr id="18" name="组合 134"/>
            <p:cNvGrpSpPr/>
            <p:nvPr/>
          </p:nvGrpSpPr>
          <p:grpSpPr>
            <a:xfrm>
              <a:off x="1300140" y="3816362"/>
              <a:ext cx="4715412" cy="542104"/>
              <a:chOff x="2357422" y="4357700"/>
              <a:chExt cx="4715412" cy="542104"/>
            </a:xfrm>
          </p:grpSpPr>
          <p:grpSp>
            <p:nvGrpSpPr>
              <p:cNvPr id="39" name="组合 109"/>
              <p:cNvGrpSpPr/>
              <p:nvPr/>
            </p:nvGrpSpPr>
            <p:grpSpPr>
              <a:xfrm>
                <a:off x="2357422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64" name="矩形 63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0" name="组合 110"/>
              <p:cNvGrpSpPr/>
              <p:nvPr/>
            </p:nvGrpSpPr>
            <p:grpSpPr>
              <a:xfrm>
                <a:off x="2862244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62" name="矩形 61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1" name="组合 113"/>
              <p:cNvGrpSpPr/>
              <p:nvPr/>
            </p:nvGrpSpPr>
            <p:grpSpPr>
              <a:xfrm>
                <a:off x="3367073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60" name="矩形 59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2" name="组合 116"/>
              <p:cNvGrpSpPr/>
              <p:nvPr/>
            </p:nvGrpSpPr>
            <p:grpSpPr>
              <a:xfrm>
                <a:off x="3871895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58" name="矩形 57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3" name="组合 119"/>
              <p:cNvGrpSpPr/>
              <p:nvPr/>
            </p:nvGrpSpPr>
            <p:grpSpPr>
              <a:xfrm>
                <a:off x="4376234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56" name="矩形 55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4" name="组合 122"/>
              <p:cNvGrpSpPr/>
              <p:nvPr/>
            </p:nvGrpSpPr>
            <p:grpSpPr>
              <a:xfrm>
                <a:off x="4881056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54" name="矩形 53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5" name="组合 125"/>
              <p:cNvGrpSpPr/>
              <p:nvPr/>
            </p:nvGrpSpPr>
            <p:grpSpPr>
              <a:xfrm>
                <a:off x="5385885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52" name="矩形 51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6" name="组合 128"/>
              <p:cNvGrpSpPr/>
              <p:nvPr/>
            </p:nvGrpSpPr>
            <p:grpSpPr>
              <a:xfrm>
                <a:off x="5890707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50" name="矩形 49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7" name="组合 131"/>
              <p:cNvGrpSpPr/>
              <p:nvPr/>
            </p:nvGrpSpPr>
            <p:grpSpPr>
              <a:xfrm>
                <a:off x="6396047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48" name="矩形 47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</p:grpSp>
        <p:cxnSp>
          <p:nvCxnSpPr>
            <p:cNvPr id="30" name="直接箭头连接符 29"/>
            <p:cNvCxnSpPr>
              <a:stCxn id="73" idx="2"/>
              <a:endCxn id="65" idx="0"/>
            </p:cNvCxnSpPr>
            <p:nvPr/>
          </p:nvCxnSpPr>
          <p:spPr>
            <a:xfrm rot="5400000">
              <a:off x="1967847" y="3209190"/>
              <a:ext cx="295068" cy="954176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73" idx="2"/>
              <a:endCxn id="63" idx="0"/>
            </p:cNvCxnSpPr>
            <p:nvPr/>
          </p:nvCxnSpPr>
          <p:spPr>
            <a:xfrm rot="5400000">
              <a:off x="2201210" y="3461603"/>
              <a:ext cx="314118" cy="468401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73" idx="2"/>
              <a:endCxn id="61" idx="0"/>
            </p:cNvCxnSpPr>
            <p:nvPr/>
          </p:nvCxnSpPr>
          <p:spPr>
            <a:xfrm rot="16200000" flipH="1">
              <a:off x="2439335" y="3691878"/>
              <a:ext cx="323643" cy="17374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71" idx="2"/>
              <a:endCxn id="57" idx="0"/>
            </p:cNvCxnSpPr>
            <p:nvPr/>
          </p:nvCxnSpPr>
          <p:spPr>
            <a:xfrm rot="16200000" flipH="1">
              <a:off x="3339449" y="3506143"/>
              <a:ext cx="314118" cy="379319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69" idx="2"/>
              <a:endCxn id="59" idx="0"/>
            </p:cNvCxnSpPr>
            <p:nvPr/>
          </p:nvCxnSpPr>
          <p:spPr>
            <a:xfrm rot="5400000">
              <a:off x="3449784" y="3251253"/>
              <a:ext cx="295068" cy="870050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69" idx="2"/>
              <a:endCxn id="55" idx="0"/>
            </p:cNvCxnSpPr>
            <p:nvPr/>
          </p:nvCxnSpPr>
          <p:spPr>
            <a:xfrm rot="16200000" flipH="1">
              <a:off x="3930797" y="3640290"/>
              <a:ext cx="323643" cy="120550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66" idx="2"/>
              <a:endCxn id="53" idx="0"/>
            </p:cNvCxnSpPr>
            <p:nvPr/>
          </p:nvCxnSpPr>
          <p:spPr>
            <a:xfrm rot="5400000">
              <a:off x="4543574" y="3662413"/>
              <a:ext cx="323643" cy="76304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66" idx="2"/>
              <a:endCxn id="51" idx="0"/>
            </p:cNvCxnSpPr>
            <p:nvPr/>
          </p:nvCxnSpPr>
          <p:spPr>
            <a:xfrm rot="16200000" flipH="1">
              <a:off x="4781699" y="3500592"/>
              <a:ext cx="323643" cy="399946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66" idx="2"/>
              <a:endCxn id="49" idx="0"/>
            </p:cNvCxnSpPr>
            <p:nvPr/>
          </p:nvCxnSpPr>
          <p:spPr>
            <a:xfrm rot="16200000" flipH="1">
              <a:off x="5048398" y="3233892"/>
              <a:ext cx="295068" cy="904771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组合 208"/>
          <p:cNvGrpSpPr/>
          <p:nvPr/>
        </p:nvGrpSpPr>
        <p:grpSpPr>
          <a:xfrm>
            <a:off x="3010616" y="5509009"/>
            <a:ext cx="254590" cy="126000"/>
            <a:chOff x="813682" y="4731766"/>
            <a:chExt cx="254590" cy="126000"/>
          </a:xfrm>
        </p:grpSpPr>
        <p:sp>
          <p:nvSpPr>
            <p:cNvPr id="92" name="矩形 91"/>
            <p:cNvSpPr/>
            <p:nvPr/>
          </p:nvSpPr>
          <p:spPr>
            <a:xfrm>
              <a:off x="813682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0033"/>
                </a:gs>
                <a:gs pos="0">
                  <a:srgbClr val="CC66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942272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4225763" y="5384966"/>
            <a:ext cx="1601691" cy="250047"/>
            <a:chOff x="2028825" y="4607719"/>
            <a:chExt cx="1601691" cy="250047"/>
          </a:xfrm>
        </p:grpSpPr>
        <p:sp>
          <p:nvSpPr>
            <p:cNvPr id="106" name="矩形 105"/>
            <p:cNvSpPr/>
            <p:nvPr/>
          </p:nvSpPr>
          <p:spPr>
            <a:xfrm>
              <a:off x="2611545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2740127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2866336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2994918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121143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3249725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3375934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3504516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2028825" y="4607719"/>
              <a:ext cx="671513" cy="116681"/>
            </a:xfrm>
            <a:custGeom>
              <a:avLst/>
              <a:gdLst>
                <a:gd name="connsiteX0" fmla="*/ 0 w 671513"/>
                <a:gd name="connsiteY0" fmla="*/ 116681 h 116681"/>
                <a:gd name="connsiteX1" fmla="*/ 228600 w 671513"/>
                <a:gd name="connsiteY1" fmla="*/ 16669 h 116681"/>
                <a:gd name="connsiteX2" fmla="*/ 500063 w 671513"/>
                <a:gd name="connsiteY2" fmla="*/ 16669 h 116681"/>
                <a:gd name="connsiteX3" fmla="*/ 671513 w 671513"/>
                <a:gd name="connsiteY3" fmla="*/ 116681 h 11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3" h="116681">
                  <a:moveTo>
                    <a:pt x="0" y="116681"/>
                  </a:moveTo>
                  <a:cubicBezTo>
                    <a:pt x="72628" y="75009"/>
                    <a:pt x="145256" y="33338"/>
                    <a:pt x="228600" y="16669"/>
                  </a:cubicBezTo>
                  <a:cubicBezTo>
                    <a:pt x="311944" y="0"/>
                    <a:pt x="426244" y="0"/>
                    <a:pt x="500063" y="16669"/>
                  </a:cubicBezTo>
                  <a:cubicBezTo>
                    <a:pt x="573882" y="33338"/>
                    <a:pt x="622697" y="75009"/>
                    <a:pt x="671513" y="116681"/>
                  </a:cubicBezTo>
                </a:path>
              </a:pathLst>
            </a:custGeom>
            <a:ln w="22225">
              <a:solidFill>
                <a:srgbClr val="11576A"/>
              </a:solidFill>
              <a:prstDash val="sysDash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2143108" y="4607719"/>
              <a:ext cx="671513" cy="116681"/>
            </a:xfrm>
            <a:custGeom>
              <a:avLst/>
              <a:gdLst>
                <a:gd name="connsiteX0" fmla="*/ 0 w 671513"/>
                <a:gd name="connsiteY0" fmla="*/ 116681 h 116681"/>
                <a:gd name="connsiteX1" fmla="*/ 228600 w 671513"/>
                <a:gd name="connsiteY1" fmla="*/ 16669 h 116681"/>
                <a:gd name="connsiteX2" fmla="*/ 500063 w 671513"/>
                <a:gd name="connsiteY2" fmla="*/ 16669 h 116681"/>
                <a:gd name="connsiteX3" fmla="*/ 671513 w 671513"/>
                <a:gd name="connsiteY3" fmla="*/ 116681 h 11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3" h="116681">
                  <a:moveTo>
                    <a:pt x="0" y="116681"/>
                  </a:moveTo>
                  <a:cubicBezTo>
                    <a:pt x="72628" y="75009"/>
                    <a:pt x="145256" y="33338"/>
                    <a:pt x="228600" y="16669"/>
                  </a:cubicBezTo>
                  <a:cubicBezTo>
                    <a:pt x="311944" y="0"/>
                    <a:pt x="426244" y="0"/>
                    <a:pt x="500063" y="16669"/>
                  </a:cubicBezTo>
                  <a:cubicBezTo>
                    <a:pt x="573882" y="33338"/>
                    <a:pt x="622697" y="75009"/>
                    <a:pt x="671513" y="116681"/>
                  </a:cubicBezTo>
                </a:path>
              </a:pathLst>
            </a:custGeom>
            <a:ln w="22225">
              <a:solidFill>
                <a:srgbClr val="11576A"/>
              </a:solidFill>
              <a:prstDash val="sysDash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5632284" y="5415933"/>
            <a:ext cx="4017310" cy="219076"/>
            <a:chOff x="3435350" y="4638690"/>
            <a:chExt cx="4017310" cy="219076"/>
          </a:xfrm>
        </p:grpSpPr>
        <p:sp>
          <p:nvSpPr>
            <p:cNvPr id="114" name="矩形 113"/>
            <p:cNvSpPr/>
            <p:nvPr/>
          </p:nvSpPr>
          <p:spPr>
            <a:xfrm>
              <a:off x="3630934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759315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3885516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4013897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4140524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4268905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4395106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4523487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4649905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4778286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4904487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5032868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5159495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5287876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5414077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5542458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5670508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5798889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5925090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6053471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6180098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6308479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6434680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6563061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6688689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6817070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6943271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7071652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7198279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326660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49" name="任意多边形 148"/>
            <p:cNvSpPr/>
            <p:nvPr/>
          </p:nvSpPr>
          <p:spPr>
            <a:xfrm>
              <a:off x="3435350" y="4648200"/>
              <a:ext cx="800100" cy="76200"/>
            </a:xfrm>
            <a:custGeom>
              <a:avLst/>
              <a:gdLst>
                <a:gd name="connsiteX0" fmla="*/ 0 w 800100"/>
                <a:gd name="connsiteY0" fmla="*/ 73025 h 76200"/>
                <a:gd name="connsiteX1" fmla="*/ 311150 w 800100"/>
                <a:gd name="connsiteY1" fmla="*/ 9525 h 76200"/>
                <a:gd name="connsiteX2" fmla="*/ 647700 w 800100"/>
                <a:gd name="connsiteY2" fmla="*/ 15875 h 76200"/>
                <a:gd name="connsiteX3" fmla="*/ 800100 w 8001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76200">
                  <a:moveTo>
                    <a:pt x="0" y="73025"/>
                  </a:moveTo>
                  <a:cubicBezTo>
                    <a:pt x="101600" y="46037"/>
                    <a:pt x="203200" y="19050"/>
                    <a:pt x="311150" y="9525"/>
                  </a:cubicBezTo>
                  <a:cubicBezTo>
                    <a:pt x="419100" y="0"/>
                    <a:pt x="566208" y="4763"/>
                    <a:pt x="647700" y="15875"/>
                  </a:cubicBezTo>
                  <a:cubicBezTo>
                    <a:pt x="729192" y="26988"/>
                    <a:pt x="776817" y="66146"/>
                    <a:pt x="800100" y="76200"/>
                  </a:cubicBezTo>
                </a:path>
              </a:pathLst>
            </a:custGeom>
            <a:ln w="22225">
              <a:solidFill>
                <a:srgbClr val="11576A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50" name="任意多边形 149"/>
            <p:cNvSpPr/>
            <p:nvPr/>
          </p:nvSpPr>
          <p:spPr>
            <a:xfrm>
              <a:off x="3435350" y="4643452"/>
              <a:ext cx="900000" cy="76200"/>
            </a:xfrm>
            <a:custGeom>
              <a:avLst/>
              <a:gdLst>
                <a:gd name="connsiteX0" fmla="*/ 0 w 800100"/>
                <a:gd name="connsiteY0" fmla="*/ 73025 h 76200"/>
                <a:gd name="connsiteX1" fmla="*/ 311150 w 800100"/>
                <a:gd name="connsiteY1" fmla="*/ 9525 h 76200"/>
                <a:gd name="connsiteX2" fmla="*/ 647700 w 800100"/>
                <a:gd name="connsiteY2" fmla="*/ 15875 h 76200"/>
                <a:gd name="connsiteX3" fmla="*/ 800100 w 8001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76200">
                  <a:moveTo>
                    <a:pt x="0" y="73025"/>
                  </a:moveTo>
                  <a:cubicBezTo>
                    <a:pt x="101600" y="46037"/>
                    <a:pt x="203200" y="19050"/>
                    <a:pt x="311150" y="9525"/>
                  </a:cubicBezTo>
                  <a:cubicBezTo>
                    <a:pt x="419100" y="0"/>
                    <a:pt x="566208" y="4763"/>
                    <a:pt x="647700" y="15875"/>
                  </a:cubicBezTo>
                  <a:cubicBezTo>
                    <a:pt x="729192" y="26988"/>
                    <a:pt x="776817" y="66146"/>
                    <a:pt x="800100" y="76200"/>
                  </a:cubicBezTo>
                </a:path>
              </a:pathLst>
            </a:custGeom>
            <a:ln w="22225">
              <a:solidFill>
                <a:srgbClr val="11576A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51" name="任意多边形 150"/>
            <p:cNvSpPr/>
            <p:nvPr/>
          </p:nvSpPr>
          <p:spPr>
            <a:xfrm>
              <a:off x="3435350" y="4638690"/>
              <a:ext cx="1044000" cy="76200"/>
            </a:xfrm>
            <a:custGeom>
              <a:avLst/>
              <a:gdLst>
                <a:gd name="connsiteX0" fmla="*/ 0 w 800100"/>
                <a:gd name="connsiteY0" fmla="*/ 73025 h 76200"/>
                <a:gd name="connsiteX1" fmla="*/ 311150 w 800100"/>
                <a:gd name="connsiteY1" fmla="*/ 9525 h 76200"/>
                <a:gd name="connsiteX2" fmla="*/ 647700 w 800100"/>
                <a:gd name="connsiteY2" fmla="*/ 15875 h 76200"/>
                <a:gd name="connsiteX3" fmla="*/ 800100 w 8001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76200">
                  <a:moveTo>
                    <a:pt x="0" y="73025"/>
                  </a:moveTo>
                  <a:cubicBezTo>
                    <a:pt x="101600" y="46037"/>
                    <a:pt x="203200" y="19050"/>
                    <a:pt x="311150" y="9525"/>
                  </a:cubicBezTo>
                  <a:cubicBezTo>
                    <a:pt x="419100" y="0"/>
                    <a:pt x="566208" y="4763"/>
                    <a:pt x="647700" y="15875"/>
                  </a:cubicBezTo>
                  <a:cubicBezTo>
                    <a:pt x="729192" y="26988"/>
                    <a:pt x="776817" y="66146"/>
                    <a:pt x="800100" y="76200"/>
                  </a:cubicBezTo>
                </a:path>
              </a:pathLst>
            </a:custGeom>
            <a:ln w="22225">
              <a:solidFill>
                <a:srgbClr val="11576A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3435350" y="4638690"/>
              <a:ext cx="1152000" cy="76200"/>
            </a:xfrm>
            <a:custGeom>
              <a:avLst/>
              <a:gdLst>
                <a:gd name="connsiteX0" fmla="*/ 0 w 800100"/>
                <a:gd name="connsiteY0" fmla="*/ 73025 h 76200"/>
                <a:gd name="connsiteX1" fmla="*/ 311150 w 800100"/>
                <a:gd name="connsiteY1" fmla="*/ 9525 h 76200"/>
                <a:gd name="connsiteX2" fmla="*/ 647700 w 800100"/>
                <a:gd name="connsiteY2" fmla="*/ 15875 h 76200"/>
                <a:gd name="connsiteX3" fmla="*/ 800100 w 80010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76200">
                  <a:moveTo>
                    <a:pt x="0" y="73025"/>
                  </a:moveTo>
                  <a:cubicBezTo>
                    <a:pt x="101600" y="46037"/>
                    <a:pt x="203200" y="19050"/>
                    <a:pt x="311150" y="9525"/>
                  </a:cubicBezTo>
                  <a:cubicBezTo>
                    <a:pt x="419100" y="0"/>
                    <a:pt x="566208" y="4763"/>
                    <a:pt x="647700" y="15875"/>
                  </a:cubicBezTo>
                  <a:cubicBezTo>
                    <a:pt x="729192" y="26988"/>
                    <a:pt x="776817" y="66146"/>
                    <a:pt x="800100" y="76200"/>
                  </a:cubicBezTo>
                </a:path>
              </a:pathLst>
            </a:custGeom>
            <a:ln w="22225">
              <a:solidFill>
                <a:srgbClr val="11576A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00790" y="5302789"/>
            <a:ext cx="1604882" cy="332220"/>
            <a:chOff x="1003856" y="4525546"/>
            <a:chExt cx="1604882" cy="332220"/>
          </a:xfrm>
        </p:grpSpPr>
        <p:sp>
          <p:nvSpPr>
            <p:cNvPr id="94" name="矩形 93"/>
            <p:cNvSpPr/>
            <p:nvPr/>
          </p:nvSpPr>
          <p:spPr>
            <a:xfrm>
              <a:off x="1070862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199661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327825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456624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585431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714230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1842394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1971193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2096976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2225775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353939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2482738" y="4731766"/>
              <a:ext cx="126000" cy="1260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45" name="任意多边形 144"/>
            <p:cNvSpPr/>
            <p:nvPr/>
          </p:nvSpPr>
          <p:spPr>
            <a:xfrm>
              <a:off x="1376981" y="4601773"/>
              <a:ext cx="142875" cy="129382"/>
            </a:xfrm>
            <a:custGeom>
              <a:avLst/>
              <a:gdLst>
                <a:gd name="connsiteX0" fmla="*/ 0 w 142875"/>
                <a:gd name="connsiteY0" fmla="*/ 124619 h 129382"/>
                <a:gd name="connsiteX1" fmla="*/ 61912 w 142875"/>
                <a:gd name="connsiteY1" fmla="*/ 794 h 129382"/>
                <a:gd name="connsiteX2" fmla="*/ 142875 w 142875"/>
                <a:gd name="connsiteY2" fmla="*/ 129382 h 12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29382">
                  <a:moveTo>
                    <a:pt x="0" y="124619"/>
                  </a:moveTo>
                  <a:cubicBezTo>
                    <a:pt x="19050" y="62309"/>
                    <a:pt x="38100" y="0"/>
                    <a:pt x="61912" y="794"/>
                  </a:cubicBezTo>
                  <a:cubicBezTo>
                    <a:pt x="85724" y="1588"/>
                    <a:pt x="114299" y="65485"/>
                    <a:pt x="142875" y="129382"/>
                  </a:cubicBezTo>
                </a:path>
              </a:pathLst>
            </a:custGeom>
            <a:ln w="22225">
              <a:solidFill>
                <a:srgbClr val="11576A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1368638" y="4525546"/>
              <a:ext cx="271463" cy="221456"/>
            </a:xfrm>
            <a:custGeom>
              <a:avLst/>
              <a:gdLst>
                <a:gd name="connsiteX0" fmla="*/ 0 w 271463"/>
                <a:gd name="connsiteY0" fmla="*/ 207169 h 221456"/>
                <a:gd name="connsiteX1" fmla="*/ 95250 w 271463"/>
                <a:gd name="connsiteY1" fmla="*/ 2381 h 221456"/>
                <a:gd name="connsiteX2" fmla="*/ 271463 w 271463"/>
                <a:gd name="connsiteY2" fmla="*/ 221456 h 22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463" h="221456">
                  <a:moveTo>
                    <a:pt x="0" y="207169"/>
                  </a:moveTo>
                  <a:cubicBezTo>
                    <a:pt x="25003" y="103584"/>
                    <a:pt x="50006" y="0"/>
                    <a:pt x="95250" y="2381"/>
                  </a:cubicBezTo>
                  <a:cubicBezTo>
                    <a:pt x="140494" y="4762"/>
                    <a:pt x="233363" y="196850"/>
                    <a:pt x="271463" y="221456"/>
                  </a:cubicBezTo>
                </a:path>
              </a:pathLst>
            </a:custGeom>
            <a:ln w="22225">
              <a:solidFill>
                <a:srgbClr val="11576A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1003856" y="4602384"/>
              <a:ext cx="142875" cy="129382"/>
            </a:xfrm>
            <a:custGeom>
              <a:avLst/>
              <a:gdLst>
                <a:gd name="connsiteX0" fmla="*/ 0 w 142875"/>
                <a:gd name="connsiteY0" fmla="*/ 124619 h 129382"/>
                <a:gd name="connsiteX1" fmla="*/ 61912 w 142875"/>
                <a:gd name="connsiteY1" fmla="*/ 794 h 129382"/>
                <a:gd name="connsiteX2" fmla="*/ 142875 w 142875"/>
                <a:gd name="connsiteY2" fmla="*/ 129382 h 12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29382">
                  <a:moveTo>
                    <a:pt x="0" y="124619"/>
                  </a:moveTo>
                  <a:cubicBezTo>
                    <a:pt x="19050" y="62309"/>
                    <a:pt x="38100" y="0"/>
                    <a:pt x="61912" y="794"/>
                  </a:cubicBezTo>
                  <a:cubicBezTo>
                    <a:pt x="85724" y="1588"/>
                    <a:pt x="114299" y="65485"/>
                    <a:pt x="142875" y="129382"/>
                  </a:cubicBezTo>
                </a:path>
              </a:pathLst>
            </a:custGeom>
            <a:ln w="22225">
              <a:solidFill>
                <a:srgbClr val="11576A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</p:grpSp>
      <p:sp>
        <p:nvSpPr>
          <p:cNvPr id="213" name="标题 212">
            <a:extLst>
              <a:ext uri="{FF2B5EF4-FFF2-40B4-BE49-F238E27FC236}">
                <a16:creationId xmlns:a16="http://schemas.microsoft.com/office/drawing/2014/main" id="{286E4DE7-A275-54E8-5E37-D240BE52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文件系统的存储视图</a:t>
            </a:r>
          </a:p>
        </p:txBody>
      </p:sp>
      <p:sp>
        <p:nvSpPr>
          <p:cNvPr id="215" name="灯片编号占位符 214">
            <a:extLst>
              <a:ext uri="{FF2B5EF4-FFF2-40B4-BE49-F238E27FC236}">
                <a16:creationId xmlns:a16="http://schemas.microsoft.com/office/drawing/2014/main" id="{5695894E-8904-AFF0-0223-54E5682C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19</a:t>
            </a:fld>
            <a:endParaRPr lang="zh-CN" altLang="en-US" dirty="0"/>
          </a:p>
        </p:txBody>
      </p:sp>
      <p:pic>
        <p:nvPicPr>
          <p:cNvPr id="214" name="图片 213"/>
          <p:cNvPicPr/>
          <p:nvPr/>
        </p:nvPicPr>
        <p:blipFill>
          <a:blip r:embed="rId2"/>
          <a:stretch>
            <a:fillRect/>
          </a:stretch>
        </p:blipFill>
        <p:spPr>
          <a:xfrm>
            <a:off x="4945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466965-B0FC-EDD3-AC7F-08A5692F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None/>
              <a:tabLst/>
              <a:defRPr/>
            </a:pPr>
            <a:fld id="{23E5303B-8A3A-477A-93B0-1543526987BB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80000"/>
                <a:buFont typeface="Wingdings" panose="05000000000000000000" pitchFamily="2" charset="2"/>
                <a:buNone/>
                <a:tabLst/>
                <a:defRPr/>
              </a:pPr>
              <a:t>2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C59A54E-A4AF-8C60-82F6-F9E567A5130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前情提要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A4CDDD-B7F7-8B40-6B34-B017F8B4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481156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1600" dirty="0"/>
              <a:t>多个线程共享数据、调度事件随时可能发生，导致了软件执行过程中结果的不可控</a:t>
            </a:r>
            <a:endParaRPr lang="en-US" altLang="zh-CN" sz="16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/>
              <a:t>对于修改同一块内存区的多段代码，将其定义为</a:t>
            </a:r>
            <a:r>
              <a:rPr lang="zh-CN" altLang="en-US" sz="1600" dirty="0">
                <a:solidFill>
                  <a:srgbClr val="FF0000"/>
                </a:solidFill>
              </a:rPr>
              <a:t>临界区</a:t>
            </a:r>
            <a:r>
              <a:rPr lang="zh-CN" altLang="en-US" sz="1600" dirty="0"/>
              <a:t>，同一时刻，不要有两个或以上的线程处于临界区当中</a:t>
            </a:r>
            <a:endParaRPr lang="en-US" altLang="zh-CN" sz="16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/>
              <a:t>为了避免多个线程同时进入临界区，在</a:t>
            </a:r>
            <a:r>
              <a:rPr lang="zh-CN" altLang="en-US" sz="1600" dirty="0">
                <a:solidFill>
                  <a:srgbClr val="FF0000"/>
                </a:solidFill>
              </a:rPr>
              <a:t>进出临界区</a:t>
            </a:r>
            <a:r>
              <a:rPr lang="zh-CN" altLang="en-US" sz="1600" dirty="0"/>
              <a:t>前做状态检查和标记设置，用一种相对保守的机制保障正确性</a:t>
            </a:r>
            <a:endParaRPr lang="en-US" altLang="zh-CN" sz="16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/>
              <a:t>保障检查状态与进入临界区这两个操作的</a:t>
            </a:r>
            <a:r>
              <a:rPr lang="zh-CN" altLang="en-US" sz="1600" dirty="0">
                <a:solidFill>
                  <a:srgbClr val="FF0000"/>
                </a:solidFill>
              </a:rPr>
              <a:t>原子性</a:t>
            </a:r>
            <a:r>
              <a:rPr lang="zh-CN" altLang="en-US" sz="1600" dirty="0"/>
              <a:t>，即不会被调度或者其他的事情打断</a:t>
            </a:r>
            <a:endParaRPr lang="en-US" altLang="zh-CN" sz="1600" dirty="0"/>
          </a:p>
          <a:p>
            <a:pPr eaLnBrk="1" hangingPunct="1">
              <a:lnSpc>
                <a:spcPct val="120000"/>
              </a:lnSpc>
            </a:pPr>
            <a:r>
              <a:rPr lang="en-US" altLang="zh-CN" sz="1600" dirty="0"/>
              <a:t>Test-and-set</a:t>
            </a:r>
            <a:r>
              <a:rPr lang="zh-CN" altLang="en-US" sz="1600" dirty="0"/>
              <a:t>类的</a:t>
            </a:r>
            <a:r>
              <a:rPr lang="zh-CN" altLang="en-US" sz="1600" dirty="0">
                <a:solidFill>
                  <a:srgbClr val="FF0000"/>
                </a:solidFill>
              </a:rPr>
              <a:t>原子指令</a:t>
            </a:r>
            <a:r>
              <a:rPr lang="zh-CN" altLang="en-US" sz="1600" dirty="0"/>
              <a:t>实现的是保障正确性的“无序竞争”，是一种轻量级的临界区保障方法</a:t>
            </a:r>
            <a:endParaRPr lang="en-US" altLang="zh-CN" sz="16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/>
              <a:t>信号量可以实现资源的有效获取，或者无法获取资源的进程进入阻塞状态。借助信号量可以实现</a:t>
            </a:r>
            <a:r>
              <a:rPr lang="zh-CN" altLang="en-US" sz="1600" dirty="0">
                <a:solidFill>
                  <a:srgbClr val="FF0000"/>
                </a:solidFill>
              </a:rPr>
              <a:t>互斥</a:t>
            </a:r>
            <a:r>
              <a:rPr lang="zh-CN" altLang="en-US" sz="1600" dirty="0"/>
              <a:t>（竞争）或者</a:t>
            </a:r>
            <a:r>
              <a:rPr lang="zh-CN" altLang="en-US" sz="1600" dirty="0">
                <a:solidFill>
                  <a:srgbClr val="FF0000"/>
                </a:solidFill>
              </a:rPr>
              <a:t>同步</a:t>
            </a:r>
            <a:r>
              <a:rPr lang="zh-CN" altLang="en-US" sz="1600" dirty="0"/>
              <a:t>（保序），其中的</a:t>
            </a:r>
            <a:r>
              <a:rPr lang="zh-CN" altLang="en-US" sz="1600" dirty="0">
                <a:solidFill>
                  <a:srgbClr val="FF0000"/>
                </a:solidFill>
              </a:rPr>
              <a:t>套路</a:t>
            </a:r>
            <a:r>
              <a:rPr lang="zh-CN" altLang="en-US" sz="1600" dirty="0"/>
              <a:t>需要记住，互斥在一个线程里</a:t>
            </a:r>
            <a:r>
              <a:rPr lang="en-US" altLang="zh-CN" sz="1600" dirty="0"/>
              <a:t>PV</a:t>
            </a:r>
            <a:r>
              <a:rPr lang="zh-CN" altLang="en-US" sz="1600" dirty="0"/>
              <a:t>，同步在两个线程里先</a:t>
            </a:r>
            <a:r>
              <a:rPr lang="en-US" altLang="zh-CN" sz="1600" dirty="0"/>
              <a:t>V</a:t>
            </a:r>
            <a:r>
              <a:rPr lang="zh-CN" altLang="en-US" sz="1600" dirty="0"/>
              <a:t>再</a:t>
            </a:r>
            <a:r>
              <a:rPr lang="en-US" altLang="zh-CN" sz="1600" dirty="0"/>
              <a:t>P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/>
              <a:t>信号量存在使用技巧上的要求，因此面向对象出现了管程等技术，简化程序员工作</a:t>
            </a:r>
            <a:endParaRPr lang="en-US" altLang="zh-CN" sz="16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/>
              <a:t>几类典型的并发同步类的任务，例如生产者</a:t>
            </a:r>
            <a:r>
              <a:rPr lang="en-US" altLang="zh-CN" sz="1600" dirty="0"/>
              <a:t>-</a:t>
            </a:r>
            <a:r>
              <a:rPr lang="zh-CN" altLang="en-US" sz="1600" dirty="0"/>
              <a:t>消费者，读者</a:t>
            </a:r>
            <a:r>
              <a:rPr lang="en-US" altLang="zh-CN" sz="1600" dirty="0"/>
              <a:t>-</a:t>
            </a:r>
            <a:r>
              <a:rPr lang="zh-CN" altLang="en-US" sz="1600" dirty="0"/>
              <a:t>写者，哲学家就餐，沉睡的理发师等</a:t>
            </a:r>
            <a:endParaRPr lang="en-US" altLang="zh-CN" sz="16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/>
              <a:t>锁机制因为不需要进入内核态，有更好的执行效率。但是锁也不可避免的存在内存带宽和处理器时间的浪费</a:t>
            </a:r>
            <a:endParaRPr lang="en-US" altLang="zh-CN" sz="16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/>
              <a:t>内存读写顺序的问题（</a:t>
            </a:r>
            <a:r>
              <a:rPr lang="en-US" altLang="zh-CN" sz="1600" dirty="0">
                <a:solidFill>
                  <a:srgbClr val="FF0000"/>
                </a:solidFill>
              </a:rPr>
              <a:t>memory consistency model</a:t>
            </a:r>
            <a:r>
              <a:rPr lang="zh-CN" altLang="en-US" sz="1600" dirty="0"/>
              <a:t>）在不同的处理器上有差异，弱内存模型意味着内存写指令的顺序</a:t>
            </a:r>
            <a:r>
              <a:rPr lang="zh-CN" altLang="en-US" sz="1600" dirty="0">
                <a:solidFill>
                  <a:srgbClr val="FF0000"/>
                </a:solidFill>
              </a:rPr>
              <a:t>可能被交换</a:t>
            </a:r>
            <a:r>
              <a:rPr lang="zh-CN" altLang="en-US" sz="1600" dirty="0"/>
              <a:t>，需要借助</a:t>
            </a:r>
            <a:r>
              <a:rPr lang="zh-CN" altLang="en-US" sz="1600" dirty="0">
                <a:solidFill>
                  <a:srgbClr val="FF0000"/>
                </a:solidFill>
              </a:rPr>
              <a:t>屏障指令</a:t>
            </a:r>
            <a:r>
              <a:rPr lang="zh-CN" altLang="en-US" sz="1600" dirty="0"/>
              <a:t>保障不会交换</a:t>
            </a:r>
            <a:endParaRPr lang="en-US" altLang="zh-CN" sz="16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</a:rPr>
              <a:t>内存压力</a:t>
            </a:r>
            <a:r>
              <a:rPr lang="zh-CN" altLang="en-US" sz="1600" dirty="0"/>
              <a:t>是基于原子指令的临界区方案的主要问题，因此需要注意，</a:t>
            </a:r>
            <a:r>
              <a:rPr lang="en-US" altLang="zh-CN" sz="1600" dirty="0"/>
              <a:t>NUMA</a:t>
            </a:r>
            <a:r>
              <a:rPr lang="zh-CN" altLang="en-US" sz="1600" dirty="0"/>
              <a:t>或者内存消耗对性能的影响</a:t>
            </a:r>
            <a:endParaRPr lang="en-US" altLang="zh-CN" sz="16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/>
              <a:t>磁盘是按磁道、扇区组织的连续块设备，文件起到的作用，就是在这上的区域上提供相对随意的数据读写操作</a:t>
            </a:r>
            <a:endParaRPr lang="en-US" altLang="zh-CN" sz="16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1600" dirty="0"/>
              <a:t>链表和树是两种相对直观的思路，可以实现文件可变长度的数据维护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109234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67408" y="1628800"/>
            <a:ext cx="4370049" cy="1266834"/>
            <a:chOff x="844893" y="1019164"/>
            <a:chExt cx="4370049" cy="1266834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235745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文件系统数据结构</a:t>
              </a:r>
              <a:endParaRPr lang="en-US" altLang="zh-CN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3" name="图片 3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46208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4" name="内容占位符 2"/>
            <p:cNvSpPr txBox="1">
              <a:spLocks/>
            </p:cNvSpPr>
            <p:nvPr/>
          </p:nvSpPr>
          <p:spPr>
            <a:xfrm>
              <a:off x="1394985" y="1357304"/>
              <a:ext cx="374851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卷控制块</a:t>
              </a:r>
              <a:r>
                <a:rPr lang="en-US" altLang="zh-CN" dirty="0"/>
                <a:t> (</a:t>
              </a:r>
              <a:r>
                <a:rPr lang="zh-CN" altLang="en-US" dirty="0"/>
                <a:t>每个文件系统一个）</a:t>
              </a: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77323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9" name="内容占位符 2"/>
            <p:cNvSpPr txBox="1">
              <a:spLocks/>
            </p:cNvSpPr>
            <p:nvPr/>
          </p:nvSpPr>
          <p:spPr>
            <a:xfrm>
              <a:off x="1394985" y="1668456"/>
              <a:ext cx="3819957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文件控制块</a:t>
              </a:r>
              <a:r>
                <a:rPr lang="en-US" altLang="zh-CN" dirty="0"/>
                <a:t> (</a:t>
              </a:r>
              <a:r>
                <a:rPr lang="zh-CN" altLang="en-US" dirty="0"/>
                <a:t>每个文件一个）</a:t>
              </a: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2079622"/>
              <a:ext cx="155718" cy="153585"/>
            </a:xfrm>
            <a:prstGeom prst="rect">
              <a:avLst/>
            </a:prstGeom>
            <a:effectLst/>
          </p:spPr>
        </p:pic>
        <p:sp>
          <p:nvSpPr>
            <p:cNvPr id="21" name="内容占位符 2"/>
            <p:cNvSpPr txBox="1">
              <a:spLocks/>
            </p:cNvSpPr>
            <p:nvPr/>
          </p:nvSpPr>
          <p:spPr>
            <a:xfrm>
              <a:off x="1394985" y="1974846"/>
              <a:ext cx="3391329" cy="31115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目录节点</a:t>
              </a:r>
              <a:r>
                <a:rPr lang="en-US" altLang="zh-CN" dirty="0"/>
                <a:t>(</a:t>
              </a:r>
              <a:r>
                <a:rPr lang="zh-CN" altLang="en-US" dirty="0"/>
                <a:t>每个目录项一个）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7408" y="2894046"/>
            <a:ext cx="3084165" cy="696462"/>
            <a:chOff x="844893" y="2284410"/>
            <a:chExt cx="3084165" cy="696462"/>
          </a:xfrm>
        </p:grpSpPr>
        <p:sp>
          <p:nvSpPr>
            <p:cNvPr id="22" name="内容占位符 2"/>
            <p:cNvSpPr txBox="1">
              <a:spLocks/>
            </p:cNvSpPr>
            <p:nvPr/>
          </p:nvSpPr>
          <p:spPr>
            <a:xfrm>
              <a:off x="1142976" y="2284410"/>
              <a:ext cx="242889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持久存储在外存中</a:t>
              </a:r>
              <a:endParaRPr lang="en-US" altLang="zh-CN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4893" y="2284410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272732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5" name="内容占位符 2"/>
            <p:cNvSpPr txBox="1">
              <a:spLocks/>
            </p:cNvSpPr>
            <p:nvPr/>
          </p:nvSpPr>
          <p:spPr>
            <a:xfrm>
              <a:off x="1394985" y="2622550"/>
              <a:ext cx="2534073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存储设备的数据块中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7408" y="3538576"/>
            <a:ext cx="2869851" cy="428628"/>
            <a:chOff x="844893" y="2928940"/>
            <a:chExt cx="2869851" cy="428628"/>
          </a:xfrm>
        </p:grpSpPr>
        <p:sp>
          <p:nvSpPr>
            <p:cNvPr id="36" name="内容占位符 2"/>
            <p:cNvSpPr txBox="1">
              <a:spLocks/>
            </p:cNvSpPr>
            <p:nvPr/>
          </p:nvSpPr>
          <p:spPr>
            <a:xfrm>
              <a:off x="1142976" y="2928940"/>
              <a:ext cx="2571768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当需要时加载进内存</a:t>
              </a:r>
              <a:endParaRPr lang="en-US" altLang="zh-CN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44893" y="2928940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84933" y="3876716"/>
            <a:ext cx="5024090" cy="358322"/>
            <a:chOff x="1262422" y="3267080"/>
            <a:chExt cx="5024090" cy="358322"/>
          </a:xfrm>
        </p:grpSpPr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37185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2" name="内容占位符 2"/>
            <p:cNvSpPr txBox="1">
              <a:spLocks/>
            </p:cNvSpPr>
            <p:nvPr/>
          </p:nvSpPr>
          <p:spPr>
            <a:xfrm>
              <a:off x="1394985" y="3267080"/>
              <a:ext cx="4891527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卷控制模块</a:t>
              </a:r>
              <a:r>
                <a:rPr lang="en-US" altLang="zh-CN" dirty="0"/>
                <a:t> : </a:t>
              </a:r>
              <a:r>
                <a:rPr lang="zh-CN" altLang="en-US" dirty="0"/>
                <a:t>当文件系统挂载时进入内存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84933" y="4187868"/>
            <a:ext cx="4595462" cy="358322"/>
            <a:chOff x="1262422" y="3578232"/>
            <a:chExt cx="4595462" cy="358322"/>
          </a:xfrm>
        </p:grpSpPr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68300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6" name="内容占位符 2"/>
            <p:cNvSpPr txBox="1">
              <a:spLocks/>
            </p:cNvSpPr>
            <p:nvPr/>
          </p:nvSpPr>
          <p:spPr>
            <a:xfrm>
              <a:off x="1394985" y="3578232"/>
              <a:ext cx="446289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文件控制块</a:t>
              </a:r>
              <a:r>
                <a:rPr lang="en-US" altLang="zh-CN" dirty="0"/>
                <a:t>: </a:t>
              </a:r>
              <a:r>
                <a:rPr lang="zh-CN" altLang="en-US" dirty="0"/>
                <a:t>当文件被访问时进入每次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4933" y="4494258"/>
            <a:ext cx="5166966" cy="311152"/>
            <a:chOff x="1262422" y="3884622"/>
            <a:chExt cx="5166966" cy="311152"/>
          </a:xfrm>
        </p:grpSpPr>
        <p:pic>
          <p:nvPicPr>
            <p:cNvPr id="47" name="图片 46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989398"/>
              <a:ext cx="155718" cy="153585"/>
            </a:xfrm>
            <a:prstGeom prst="rect">
              <a:avLst/>
            </a:prstGeom>
            <a:effectLst/>
          </p:spPr>
        </p:pic>
        <p:sp>
          <p:nvSpPr>
            <p:cNvPr id="48" name="内容占位符 2"/>
            <p:cNvSpPr txBox="1">
              <a:spLocks/>
            </p:cNvSpPr>
            <p:nvPr/>
          </p:nvSpPr>
          <p:spPr>
            <a:xfrm>
              <a:off x="1394985" y="3884622"/>
              <a:ext cx="5034403" cy="31115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目录节点</a:t>
              </a:r>
              <a:r>
                <a:rPr lang="en-US" altLang="zh-CN" dirty="0"/>
                <a:t>: </a:t>
              </a:r>
              <a:r>
                <a:rPr lang="zh-CN" altLang="en-US" dirty="0"/>
                <a:t>在遍历一个文件路径时进入内存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089497B-F38E-4E4C-4291-68AEC857D0AB}"/>
              </a:ext>
            </a:extLst>
          </p:cNvPr>
          <p:cNvSpPr txBox="1"/>
          <p:nvPr/>
        </p:nvSpPr>
        <p:spPr>
          <a:xfrm>
            <a:off x="2999656" y="5118215"/>
            <a:ext cx="619268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卷控制块放在固定的位置，以便快速加载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卷控制块中记录了目录树的起点，便于快速恢复文件树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目录（文件夹）中记录了文件的起点，以便快速读取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6F40DF-9D1F-9290-1F1A-AB1D3BE32972}"/>
              </a:ext>
            </a:extLst>
          </p:cNvPr>
          <p:cNvSpPr txBox="1"/>
          <p:nvPr/>
        </p:nvSpPr>
        <p:spPr>
          <a:xfrm>
            <a:off x="3143672" y="6046853"/>
            <a:ext cx="561662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！！！这些节点坏了怎么办？</a:t>
            </a: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4575F9FC-1930-2257-D23A-DC6A2663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文件系统的存储结构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794963B3-A34C-E0B4-C234-E39196B1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8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67408" y="1628800"/>
            <a:ext cx="5870247" cy="695330"/>
            <a:chOff x="844893" y="750631"/>
            <a:chExt cx="5870247" cy="695330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750631"/>
              <a:ext cx="171451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文件访问模式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750631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1192415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394985" y="1087639"/>
              <a:ext cx="5320155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进程访问文件数据前必须先“打开”文件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/>
          <p:cNvSpPr txBox="1">
            <a:spLocks/>
          </p:cNvSpPr>
          <p:nvPr/>
        </p:nvSpPr>
        <p:spPr>
          <a:xfrm>
            <a:off x="1317500" y="2328892"/>
            <a:ext cx="3177015" cy="1357322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altLang="zh-CN" dirty="0"/>
              <a:t>f = open(name, flag);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altLang="zh-CN" dirty="0"/>
              <a:t>…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altLang="zh-CN" dirty="0"/>
              <a:t>read(f, …);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altLang="zh-CN" dirty="0"/>
              <a:t>…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altLang="zh-CN" dirty="0"/>
              <a:t>close(f);</a:t>
            </a:r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DCE0590-AC93-6CAE-9DF6-0F63820C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打开文件和文件描述符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0B63B7-3472-A939-499A-57872667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93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179018-BDA7-25E5-A12D-AF9CEC2F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None/>
            </a:pPr>
            <a:fld id="{23E5303B-8A3A-477A-93B0-1543526987BB}" type="slidenum">
              <a:rPr lang="en-US" altLang="ko-KR" smtClean="0"/>
              <a:pPr>
                <a:buNone/>
              </a:pPr>
              <a:t>22</a:t>
            </a:fld>
            <a:endParaRPr lang="en-US" altLang="ko-KR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087748C-3CF4-CD79-AA90-937CF145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文件系统的存储与读取</a:t>
            </a:r>
          </a:p>
        </p:txBody>
      </p:sp>
      <p:pic>
        <p:nvPicPr>
          <p:cNvPr id="213" name="图片 212">
            <a:extLst>
              <a:ext uri="{FF2B5EF4-FFF2-40B4-BE49-F238E27FC236}">
                <a16:creationId xmlns:a16="http://schemas.microsoft.com/office/drawing/2014/main" id="{1524BBF6-C9AA-65B7-B56A-3474A36F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348883"/>
            <a:ext cx="4763620" cy="2739181"/>
          </a:xfrm>
          <a:prstGeom prst="rect">
            <a:avLst/>
          </a:prstGeom>
        </p:spPr>
      </p:pic>
      <p:pic>
        <p:nvPicPr>
          <p:cNvPr id="369" name="图片 368">
            <a:extLst>
              <a:ext uri="{FF2B5EF4-FFF2-40B4-BE49-F238E27FC236}">
                <a16:creationId xmlns:a16="http://schemas.microsoft.com/office/drawing/2014/main" id="{0B7B202D-38C3-08AA-FCD2-CD8E6306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16" y="1700808"/>
            <a:ext cx="4480637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8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01817" y="1659618"/>
            <a:ext cx="5870247" cy="695330"/>
            <a:chOff x="844893" y="750631"/>
            <a:chExt cx="5870247" cy="695330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750631"/>
              <a:ext cx="171451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文件访问模式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750631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1192415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394985" y="1087639"/>
              <a:ext cx="5320155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进程访问文件数据前必须先“打开”文件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/>
          <p:cNvSpPr txBox="1">
            <a:spLocks/>
          </p:cNvSpPr>
          <p:nvPr/>
        </p:nvSpPr>
        <p:spPr>
          <a:xfrm>
            <a:off x="1351909" y="2359710"/>
            <a:ext cx="3177015" cy="1357322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altLang="zh-CN" dirty="0"/>
              <a:t>f = open(name, flag);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altLang="zh-CN" dirty="0"/>
              <a:t>…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altLang="zh-CN" dirty="0"/>
              <a:t>read(f, …);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altLang="zh-CN" dirty="0"/>
              <a:t>…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altLang="zh-CN" dirty="0"/>
              <a:t>close(f);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303DF0-DB21-F718-DB74-57B124E3479B}"/>
              </a:ext>
            </a:extLst>
          </p:cNvPr>
          <p:cNvSpPr txBox="1"/>
          <p:nvPr/>
        </p:nvSpPr>
        <p:spPr>
          <a:xfrm>
            <a:off x="6965138" y="1590950"/>
            <a:ext cx="4108308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“打开”操作，是用户通知操作系统，为这个文件的读写做好准备，即找到文件名与文件位置的对应关系等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因为文件操作很慢，所以需要一些准备工作以“预热”，例如找到文件开始的磁道扇区，文件的长度等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因为文件很多，所以不能为每一个文件都“预热”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D42436D-5614-625A-5115-50001B27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打开文件和文件描述符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C413554-7775-CF01-0CD6-0360344A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180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07517" y="2347722"/>
            <a:ext cx="3869983" cy="423636"/>
            <a:chOff x="844893" y="1442929"/>
            <a:chExt cx="3869983" cy="423636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142976" y="1442929"/>
              <a:ext cx="3571900" cy="423636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内核跟踪进程打开的所有文件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4893" y="1442929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07517" y="1655424"/>
            <a:ext cx="6584627" cy="695330"/>
            <a:chOff x="844893" y="750631"/>
            <a:chExt cx="6584627" cy="695330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750631"/>
              <a:ext cx="171451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文件访问模式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750631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192415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394985" y="1087639"/>
              <a:ext cx="6034535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进程访问文件数据前必须先“打开”文件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25042" y="2766883"/>
            <a:ext cx="4952652" cy="355598"/>
            <a:chOff x="1262422" y="3056936"/>
            <a:chExt cx="4952652" cy="355598"/>
          </a:xfrm>
        </p:grpSpPr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16171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0" name="内容占位符 2"/>
            <p:cNvSpPr txBox="1">
              <a:spLocks/>
            </p:cNvSpPr>
            <p:nvPr/>
          </p:nvSpPr>
          <p:spPr>
            <a:xfrm>
              <a:off x="1394985" y="3056936"/>
              <a:ext cx="4820089" cy="35559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操作系统为每个进程维护一个打开文件表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225042" y="3140632"/>
            <a:ext cx="4677730" cy="354014"/>
            <a:chOff x="1262422" y="3366496"/>
            <a:chExt cx="4677730" cy="354014"/>
          </a:xfrm>
        </p:grpSpPr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47127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2" name="内容占位符 2"/>
            <p:cNvSpPr txBox="1">
              <a:spLocks/>
            </p:cNvSpPr>
            <p:nvPr/>
          </p:nvSpPr>
          <p:spPr>
            <a:xfrm>
              <a:off x="1394986" y="3366496"/>
              <a:ext cx="4545166" cy="354014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文件描述符是打开文件的标识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865022" y="4478085"/>
            <a:ext cx="1887219" cy="508624"/>
            <a:chOff x="2711620" y="4052887"/>
            <a:chExt cx="1887219" cy="508624"/>
          </a:xfrm>
        </p:grpSpPr>
        <p:sp>
          <p:nvSpPr>
            <p:cNvPr id="23" name="TextBox 5"/>
            <p:cNvSpPr txBox="1">
              <a:spLocks noChangeArrowheads="1"/>
            </p:cNvSpPr>
            <p:nvPr/>
          </p:nvSpPr>
          <p:spPr bwMode="auto">
            <a:xfrm>
              <a:off x="3260576" y="4052887"/>
              <a:ext cx="1338263" cy="369887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8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文件描述符</a:t>
              </a:r>
            </a:p>
          </p:txBody>
        </p:sp>
        <p:cxnSp>
          <p:nvCxnSpPr>
            <p:cNvPr id="24" name="Straight Arrow Connector 14"/>
            <p:cNvCxnSpPr>
              <a:cxnSpLocks noChangeShapeType="1"/>
              <a:stCxn id="23" idx="1"/>
              <a:endCxn id="28" idx="3"/>
            </p:cNvCxnSpPr>
            <p:nvPr/>
          </p:nvCxnSpPr>
          <p:spPr bwMode="auto">
            <a:xfrm flipH="1">
              <a:off x="2711620" y="4237831"/>
              <a:ext cx="548956" cy="323680"/>
            </a:xfrm>
            <a:prstGeom prst="straightConnector1">
              <a:avLst/>
            </a:prstGeom>
            <a:noFill/>
            <a:ln w="38100">
              <a:solidFill>
                <a:srgbClr val="11576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" name="组合 1"/>
          <p:cNvGrpSpPr/>
          <p:nvPr/>
        </p:nvGrpSpPr>
        <p:grpSpPr>
          <a:xfrm>
            <a:off x="4341022" y="4077072"/>
            <a:ext cx="1524000" cy="1481137"/>
            <a:chOff x="1187624" y="3651870"/>
            <a:chExt cx="1524000" cy="1481137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187624" y="4218607"/>
              <a:ext cx="1524000" cy="2286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18" name="TextBox 4"/>
            <p:cNvSpPr txBox="1">
              <a:spLocks noChangeArrowheads="1"/>
            </p:cNvSpPr>
            <p:nvPr/>
          </p:nvSpPr>
          <p:spPr bwMode="auto">
            <a:xfrm>
              <a:off x="1279699" y="3651870"/>
              <a:ext cx="133985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8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打开文件表</a:t>
              </a:r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1187624" y="3990007"/>
              <a:ext cx="1524000" cy="2286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187624" y="4675807"/>
              <a:ext cx="1524000" cy="2286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187624" y="4447207"/>
              <a:ext cx="1524000" cy="2286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1187624" y="4904407"/>
              <a:ext cx="1524000" cy="22860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79C4B442-36E9-06AC-258E-83DC431E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打开文件和文件描述符</a:t>
            </a:r>
          </a:p>
        </p:txBody>
      </p: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49D191A5-E0D3-4FE3-1A0A-425A6EDD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24</a:t>
            </a:fld>
            <a:endParaRPr lang="zh-CN" altLang="en-US" dirty="0"/>
          </a:p>
        </p:txBody>
      </p:sp>
      <p:pic>
        <p:nvPicPr>
          <p:cNvPr id="33" name="图片 3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08" y="1628800"/>
            <a:ext cx="6391403" cy="428628"/>
            <a:chOff x="844893" y="1019164"/>
            <a:chExt cx="6391403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609332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操作系统在打开文件表中维护的打开文件状态和信息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84933" y="1965808"/>
            <a:ext cx="1452190" cy="358322"/>
            <a:chOff x="1262422" y="1356172"/>
            <a:chExt cx="1452190" cy="358322"/>
          </a:xfrm>
        </p:grpSpPr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146094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394985" y="1356172"/>
              <a:ext cx="1319627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文件指针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603252" y="2296234"/>
            <a:ext cx="9299975" cy="671970"/>
            <a:chOff x="1680737" y="1686598"/>
            <a:chExt cx="9299975" cy="671970"/>
          </a:xfrm>
        </p:grpSpPr>
        <p:sp>
          <p:nvSpPr>
            <p:cNvPr id="14" name="内容占位符 2"/>
            <p:cNvSpPr txBox="1">
              <a:spLocks/>
            </p:cNvSpPr>
            <p:nvPr/>
          </p:nvSpPr>
          <p:spPr>
            <a:xfrm>
              <a:off x="1680737" y="1686598"/>
              <a:ext cx="267694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最近一次读写位置</a:t>
              </a:r>
            </a:p>
          </p:txBody>
        </p:sp>
        <p:sp>
          <p:nvSpPr>
            <p:cNvPr id="17" name="内容占位符 2"/>
            <p:cNvSpPr txBox="1">
              <a:spLocks/>
            </p:cNvSpPr>
            <p:nvPr/>
          </p:nvSpPr>
          <p:spPr>
            <a:xfrm>
              <a:off x="1680737" y="2000246"/>
              <a:ext cx="9299975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每个进程为每个文件分别维护一个自己的打开文件指针</a:t>
              </a:r>
              <a:endParaRPr lang="en-US" altLang="zh-CN" dirty="0"/>
            </a:p>
            <a:p>
              <a:pPr marL="0" lvl="1" indent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文件指针仅对已打开的文件维护，是因为文件的数量可能非常庞大</a:t>
              </a:r>
              <a:endParaRPr lang="en-US" altLang="zh-CN" dirty="0"/>
            </a:p>
            <a:p>
              <a:pPr marL="0" lvl="1" indent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en-US" altLang="zh-CN" dirty="0"/>
                <a:t>OS</a:t>
              </a:r>
              <a:r>
                <a:rPr lang="zh-CN" altLang="en-US" dirty="0"/>
                <a:t>可能设置一个进程的打开文件上限，也是为了节省文件指针的内存消耗</a:t>
              </a:r>
            </a:p>
          </p:txBody>
        </p:sp>
      </p:grpSp>
      <p:sp>
        <p:nvSpPr>
          <p:cNvPr id="7" name="标题 6">
            <a:extLst>
              <a:ext uri="{FF2B5EF4-FFF2-40B4-BE49-F238E27FC236}">
                <a16:creationId xmlns:a16="http://schemas.microsoft.com/office/drawing/2014/main" id="{241B3904-2A90-7568-CB1D-68C0A6D7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文件描述符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80991AE-E7AF-58C4-1013-B91A5E5B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68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08" y="1628800"/>
            <a:ext cx="6391403" cy="428628"/>
            <a:chOff x="844893" y="1019164"/>
            <a:chExt cx="6391403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609332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操作系统在打开文件表中维护的打开文件状态和信息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84933" y="1965808"/>
            <a:ext cx="1452190" cy="358322"/>
            <a:chOff x="1262422" y="1356172"/>
            <a:chExt cx="1452190" cy="358322"/>
          </a:xfrm>
        </p:grpSpPr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146094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394985" y="1356172"/>
              <a:ext cx="1319627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文件指针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184933" y="2324130"/>
            <a:ext cx="2023694" cy="355598"/>
            <a:chOff x="1262422" y="2323278"/>
            <a:chExt cx="2023694" cy="355598"/>
          </a:xfrm>
        </p:grpSpPr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42805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6" name="内容占位符 2"/>
            <p:cNvSpPr txBox="1">
              <a:spLocks/>
            </p:cNvSpPr>
            <p:nvPr/>
          </p:nvSpPr>
          <p:spPr>
            <a:xfrm>
              <a:off x="1394985" y="2323278"/>
              <a:ext cx="1891131" cy="35559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文件打开计数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03249" y="2687191"/>
            <a:ext cx="6203630" cy="1010482"/>
            <a:chOff x="1680738" y="2632838"/>
            <a:chExt cx="6203630" cy="1010482"/>
          </a:xfrm>
        </p:grpSpPr>
        <p:sp>
          <p:nvSpPr>
            <p:cNvPr id="19" name="内容占位符 2"/>
            <p:cNvSpPr txBox="1">
              <a:spLocks/>
            </p:cNvSpPr>
            <p:nvPr/>
          </p:nvSpPr>
          <p:spPr>
            <a:xfrm>
              <a:off x="1680738" y="2632838"/>
              <a:ext cx="2605510" cy="354014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当前打开文件的次数</a:t>
              </a:r>
            </a:p>
          </p:txBody>
        </p:sp>
        <p:sp>
          <p:nvSpPr>
            <p:cNvPr id="20" name="内容占位符 2"/>
            <p:cNvSpPr txBox="1">
              <a:spLocks/>
            </p:cNvSpPr>
            <p:nvPr/>
          </p:nvSpPr>
          <p:spPr>
            <a:xfrm>
              <a:off x="1680738" y="2936878"/>
              <a:ext cx="6203630" cy="70644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2" eaLnBrk="1" fontAlgn="auto" hangingPunct="1">
                <a:lnSpc>
                  <a:spcPct val="100000"/>
                </a:lnSpc>
                <a:spcBef>
                  <a:spcPts val="788"/>
                </a:spcBef>
                <a:spcAft>
                  <a:spcPts val="0"/>
                </a:spcAft>
                <a:buSzTx/>
                <a:tabLst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zh-CN" altLang="en-US" sz="2000" dirty="0"/>
                <a:t>最后一个进程关闭文件时，将其从打开文件表中移除</a:t>
              </a:r>
              <a:endParaRPr lang="en-GB" altLang="en-US" sz="2000" dirty="0"/>
            </a:p>
          </p:txBody>
        </p:sp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BF6CA045-6C91-EF3C-F9E8-A752E473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文件描述符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D0F08DF-5350-08D2-4C1C-42A34BEF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1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08" y="1628800"/>
            <a:ext cx="6391403" cy="428628"/>
            <a:chOff x="844893" y="1019164"/>
            <a:chExt cx="6391403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609332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操作系统在打开文件表中维护的打开文件状态和信息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84933" y="1965808"/>
            <a:ext cx="1452190" cy="358322"/>
            <a:chOff x="1262422" y="1356172"/>
            <a:chExt cx="1452190" cy="358322"/>
          </a:xfrm>
        </p:grpSpPr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146094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394985" y="1356172"/>
              <a:ext cx="1319627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文件指针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184933" y="2324130"/>
            <a:ext cx="2023694" cy="355598"/>
            <a:chOff x="1262422" y="2323278"/>
            <a:chExt cx="2023694" cy="355598"/>
          </a:xfrm>
        </p:grpSpPr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42805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6" name="内容占位符 2"/>
            <p:cNvSpPr txBox="1">
              <a:spLocks/>
            </p:cNvSpPr>
            <p:nvPr/>
          </p:nvSpPr>
          <p:spPr>
            <a:xfrm>
              <a:off x="1394985" y="2323278"/>
              <a:ext cx="1891131" cy="35559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文件打开计数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84933" y="2679728"/>
            <a:ext cx="3021546" cy="355598"/>
            <a:chOff x="1262422" y="3291830"/>
            <a:chExt cx="3021546" cy="355598"/>
          </a:xfrm>
        </p:grpSpPr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339660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2" name="内容占位符 2"/>
            <p:cNvSpPr txBox="1">
              <a:spLocks/>
            </p:cNvSpPr>
            <p:nvPr/>
          </p:nvSpPr>
          <p:spPr>
            <a:xfrm>
              <a:off x="1394985" y="3291830"/>
              <a:ext cx="2888983" cy="35559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文件的磁盘位置</a:t>
              </a:r>
            </a:p>
          </p:txBody>
        </p:sp>
      </p:grpSp>
      <p:sp>
        <p:nvSpPr>
          <p:cNvPr id="23" name="内容占位符 2"/>
          <p:cNvSpPr txBox="1">
            <a:spLocks/>
          </p:cNvSpPr>
          <p:nvPr/>
        </p:nvSpPr>
        <p:spPr>
          <a:xfrm>
            <a:off x="1603249" y="3036910"/>
            <a:ext cx="2319758" cy="354014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lvl="1" indent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Tx/>
            </a:pPr>
            <a:r>
              <a:rPr lang="zh-CN" altLang="en-US" dirty="0"/>
              <a:t>缓存数据访问信息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1DD2662-42FB-AECA-AB40-F0E55978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文件描述符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7B3500C-94FE-EACF-57BB-EDC66616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24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08" y="1628800"/>
            <a:ext cx="6391403" cy="428628"/>
            <a:chOff x="844893" y="1019164"/>
            <a:chExt cx="6391403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609332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操作系统在打开文件表中维护的打开文件状态和信息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84933" y="1965808"/>
            <a:ext cx="1452190" cy="358322"/>
            <a:chOff x="1262422" y="1356172"/>
            <a:chExt cx="1452190" cy="358322"/>
          </a:xfrm>
        </p:grpSpPr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146094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394985" y="1356172"/>
              <a:ext cx="1319627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文件指针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184933" y="2324130"/>
            <a:ext cx="2023694" cy="355598"/>
            <a:chOff x="1262422" y="2323278"/>
            <a:chExt cx="2023694" cy="355598"/>
          </a:xfrm>
        </p:grpSpPr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42805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6" name="内容占位符 2"/>
            <p:cNvSpPr txBox="1">
              <a:spLocks/>
            </p:cNvSpPr>
            <p:nvPr/>
          </p:nvSpPr>
          <p:spPr>
            <a:xfrm>
              <a:off x="1394985" y="2323278"/>
              <a:ext cx="1891131" cy="35559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文件打开计数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84933" y="2679728"/>
            <a:ext cx="3021546" cy="355598"/>
            <a:chOff x="1262422" y="3291830"/>
            <a:chExt cx="3021546" cy="355598"/>
          </a:xfrm>
        </p:grpSpPr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339660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2" name="内容占位符 2"/>
            <p:cNvSpPr txBox="1">
              <a:spLocks/>
            </p:cNvSpPr>
            <p:nvPr/>
          </p:nvSpPr>
          <p:spPr>
            <a:xfrm>
              <a:off x="1394985" y="3291830"/>
              <a:ext cx="2888983" cy="35559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文件的磁盘位置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84933" y="3018792"/>
            <a:ext cx="1452190" cy="355598"/>
            <a:chOff x="1262422" y="2409156"/>
            <a:chExt cx="1452190" cy="355598"/>
          </a:xfrm>
        </p:grpSpPr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51393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9" name="内容占位符 2"/>
            <p:cNvSpPr txBox="1">
              <a:spLocks/>
            </p:cNvSpPr>
            <p:nvPr/>
          </p:nvSpPr>
          <p:spPr>
            <a:xfrm>
              <a:off x="1394985" y="2409156"/>
              <a:ext cx="1319627" cy="35559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访问权限</a:t>
              </a:r>
            </a:p>
          </p:txBody>
        </p:sp>
      </p:grpSp>
      <p:sp>
        <p:nvSpPr>
          <p:cNvPr id="20" name="内容占位符 2"/>
          <p:cNvSpPr txBox="1">
            <a:spLocks/>
          </p:cNvSpPr>
          <p:nvPr/>
        </p:nvSpPr>
        <p:spPr>
          <a:xfrm>
            <a:off x="1542183" y="3374390"/>
            <a:ext cx="4619454" cy="354014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lvl="1" indent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Tx/>
            </a:pPr>
            <a:r>
              <a:rPr lang="zh-CN" altLang="en-US" dirty="0"/>
              <a:t>每个进程的文件访问模式信息</a:t>
            </a:r>
            <a:endParaRPr lang="en-GB" altLang="zh-CN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3FF93AE9-2299-3A86-9144-25D66040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文件描述符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FDF7B69B-C500-5A83-E723-5B414964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67408" y="1628800"/>
            <a:ext cx="5671323" cy="696462"/>
            <a:chOff x="844893" y="1019164"/>
            <a:chExt cx="5671323" cy="696462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200026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文件描述符</a:t>
              </a:r>
              <a:endParaRPr lang="en-US" altLang="zh-CN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3" name="图片 3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46208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4" name="内容占位符 2"/>
            <p:cNvSpPr txBox="1">
              <a:spLocks/>
            </p:cNvSpPr>
            <p:nvPr/>
          </p:nvSpPr>
          <p:spPr>
            <a:xfrm>
              <a:off x="1394985" y="1357304"/>
              <a:ext cx="5121231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每个被打开的文件都有一个文件描述符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84933" y="2278092"/>
            <a:ext cx="5541826" cy="675598"/>
            <a:chOff x="1262422" y="1668456"/>
            <a:chExt cx="5541826" cy="675598"/>
          </a:xfrm>
        </p:grpSpPr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77323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9" name="内容占位符 2"/>
            <p:cNvSpPr txBox="1">
              <a:spLocks/>
            </p:cNvSpPr>
            <p:nvPr/>
          </p:nvSpPr>
          <p:spPr>
            <a:xfrm>
              <a:off x="1394985" y="1668456"/>
              <a:ext cx="1891131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文件状态信息</a:t>
              </a: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5844" y="209050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5" name="内容占位符 2"/>
            <p:cNvSpPr txBox="1">
              <a:spLocks/>
            </p:cNvSpPr>
            <p:nvPr/>
          </p:nvSpPr>
          <p:spPr>
            <a:xfrm>
              <a:off x="1698407" y="1985732"/>
              <a:ext cx="5105841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目录项、当前文件指针、文件操作设置等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7408" y="2909016"/>
            <a:ext cx="4807227" cy="696462"/>
            <a:chOff x="844893" y="2299380"/>
            <a:chExt cx="4807227" cy="696462"/>
          </a:xfrm>
        </p:grpSpPr>
        <p:sp>
          <p:nvSpPr>
            <p:cNvPr id="36" name="内容占位符 2"/>
            <p:cNvSpPr txBox="1">
              <a:spLocks/>
            </p:cNvSpPr>
            <p:nvPr/>
          </p:nvSpPr>
          <p:spPr>
            <a:xfrm>
              <a:off x="1142976" y="2299380"/>
              <a:ext cx="164307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打开文件表</a:t>
              </a:r>
              <a:endParaRPr lang="en-US" altLang="zh-CN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44893" y="2299380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274229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2" name="内容占位符 2"/>
            <p:cNvSpPr txBox="1">
              <a:spLocks/>
            </p:cNvSpPr>
            <p:nvPr/>
          </p:nvSpPr>
          <p:spPr>
            <a:xfrm>
              <a:off x="1394985" y="2637520"/>
              <a:ext cx="4257135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每个进程一个进程打开文件表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84933" y="3558308"/>
            <a:ext cx="4809776" cy="701480"/>
            <a:chOff x="1262422" y="2948672"/>
            <a:chExt cx="4809776" cy="701480"/>
          </a:xfrm>
        </p:grpSpPr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05344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6" name="内容占位符 2"/>
            <p:cNvSpPr txBox="1">
              <a:spLocks/>
            </p:cNvSpPr>
            <p:nvPr/>
          </p:nvSpPr>
          <p:spPr>
            <a:xfrm>
              <a:off x="1394985" y="2948672"/>
              <a:ext cx="3969103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一个系统级的打开文件表</a:t>
              </a:r>
            </a:p>
          </p:txBody>
        </p:sp>
        <p:pic>
          <p:nvPicPr>
            <p:cNvPr id="31" name="图片 3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39660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2" name="内容占位符 2"/>
            <p:cNvSpPr txBox="1">
              <a:spLocks/>
            </p:cNvSpPr>
            <p:nvPr/>
          </p:nvSpPr>
          <p:spPr>
            <a:xfrm>
              <a:off x="1394985" y="3291830"/>
              <a:ext cx="4677213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有文件被打开时，文件卷就不能被卸载</a:t>
              </a:r>
            </a:p>
          </p:txBody>
        </p:sp>
      </p:grpSp>
      <p:sp>
        <p:nvSpPr>
          <p:cNvPr id="10" name="标题 9">
            <a:extLst>
              <a:ext uri="{FF2B5EF4-FFF2-40B4-BE49-F238E27FC236}">
                <a16:creationId xmlns:a16="http://schemas.microsoft.com/office/drawing/2014/main" id="{1F5AA146-5E6C-3316-9522-235FC5FB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文件系统中打开文件的数据结构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CE8CC1A-C98C-95B8-8EDB-889D28A9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62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fld id="{3C21D71A-B7D3-44A4-A1BB-D15C2AA17F4F}" type="slidenum">
              <a:rPr lang="en-US" altLang="ko-KR">
                <a:solidFill>
                  <a:schemeClr val="bg1"/>
                </a:solidFill>
                <a:ea typeface="굴림" pitchFamily="34" charset="-127"/>
              </a:rPr>
              <a:pPr>
                <a:buNone/>
              </a:pPr>
              <a:t>3</a:t>
            </a:fld>
            <a:endParaRPr lang="en-US" altLang="ko-KR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Introduction of directory structure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Components of directory structure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Logical label: directory name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Logical structure: directory item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Function: path management, file management</a:t>
            </a:r>
          </a:p>
          <a:p>
            <a:pPr>
              <a:lnSpc>
                <a:spcPct val="8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Directory types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Single level directory: only one directory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Double level directory: root directory and sub directory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err="1">
                <a:ea typeface="宋体" panose="02010600030101010101" pitchFamily="2" charset="-122"/>
              </a:rPr>
              <a:t>Hiberarchy</a:t>
            </a:r>
            <a:r>
              <a:rPr lang="en-US" altLang="zh-CN" sz="2000" dirty="0">
                <a:ea typeface="宋体" panose="02010600030101010101" pitchFamily="2" charset="-122"/>
              </a:rPr>
              <a:t> directory: dynamic and flexible directory</a:t>
            </a:r>
          </a:p>
          <a:p>
            <a:pPr>
              <a:lnSpc>
                <a:spcPct val="8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Structure of directory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How to store file information?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How to search and index files?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How to improve efficiency of file system, such as disk space allocation/release, file operation efficiency, safety and security, HCI efficiency.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>
          <a:xfrm>
            <a:off x="4875266" y="1995476"/>
            <a:ext cx="4715412" cy="3577428"/>
            <a:chOff x="1938322" y="1157276"/>
            <a:chExt cx="4715412" cy="3577428"/>
          </a:xfrm>
        </p:grpSpPr>
        <p:grpSp>
          <p:nvGrpSpPr>
            <p:cNvPr id="82" name="组合 68"/>
            <p:cNvGrpSpPr/>
            <p:nvPr/>
          </p:nvGrpSpPr>
          <p:grpSpPr>
            <a:xfrm>
              <a:off x="2298684" y="1157276"/>
              <a:ext cx="571504" cy="432000"/>
              <a:chOff x="1139825" y="1000114"/>
              <a:chExt cx="571504" cy="432000"/>
            </a:xfrm>
          </p:grpSpPr>
          <p:sp>
            <p:nvSpPr>
              <p:cNvPr id="164" name="矩形 163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11398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 err="1">
                    <a:solidFill>
                      <a:srgbClr val="11576A"/>
                    </a:solidFill>
                    <a:latin typeface="微软雅黑"/>
                    <a:ea typeface="微软雅黑"/>
                  </a:rPr>
                  <a:t>vol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83" name="组合 72"/>
            <p:cNvGrpSpPr/>
            <p:nvPr/>
          </p:nvGrpSpPr>
          <p:grpSpPr>
            <a:xfrm>
              <a:off x="4067172" y="1157276"/>
              <a:ext cx="468398" cy="432000"/>
              <a:chOff x="1176314" y="2000246"/>
              <a:chExt cx="468398" cy="432000"/>
            </a:xfrm>
          </p:grpSpPr>
          <p:sp>
            <p:nvSpPr>
              <p:cNvPr id="162" name="矩形 161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84" name="组合 73"/>
            <p:cNvGrpSpPr/>
            <p:nvPr/>
          </p:nvGrpSpPr>
          <p:grpSpPr>
            <a:xfrm>
              <a:off x="3357554" y="1928808"/>
              <a:ext cx="468398" cy="432000"/>
              <a:chOff x="1176314" y="2000246"/>
              <a:chExt cx="468398" cy="432000"/>
            </a:xfrm>
          </p:grpSpPr>
          <p:sp>
            <p:nvSpPr>
              <p:cNvPr id="160" name="矩形 159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85" name="组合 76"/>
            <p:cNvGrpSpPr/>
            <p:nvPr/>
          </p:nvGrpSpPr>
          <p:grpSpPr>
            <a:xfrm>
              <a:off x="4079872" y="1928808"/>
              <a:ext cx="468398" cy="432000"/>
              <a:chOff x="1176314" y="2000246"/>
              <a:chExt cx="468398" cy="432000"/>
            </a:xfrm>
          </p:grpSpPr>
          <p:sp>
            <p:nvSpPr>
              <p:cNvPr id="158" name="矩形 157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86" name="组合 79"/>
            <p:cNvGrpSpPr/>
            <p:nvPr/>
          </p:nvGrpSpPr>
          <p:grpSpPr>
            <a:xfrm>
              <a:off x="4802190" y="1928808"/>
              <a:ext cx="468398" cy="432000"/>
              <a:chOff x="1176314" y="2000246"/>
              <a:chExt cx="468398" cy="432000"/>
            </a:xfrm>
          </p:grpSpPr>
          <p:sp>
            <p:nvSpPr>
              <p:cNvPr id="156" name="矩形 155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87" name="组合 84"/>
            <p:cNvGrpSpPr/>
            <p:nvPr/>
          </p:nvGrpSpPr>
          <p:grpSpPr>
            <a:xfrm>
              <a:off x="2979726" y="2711458"/>
              <a:ext cx="468398" cy="432000"/>
              <a:chOff x="1176314" y="2000246"/>
              <a:chExt cx="468398" cy="432000"/>
            </a:xfrm>
          </p:grpSpPr>
          <p:sp>
            <p:nvSpPr>
              <p:cNvPr id="154" name="矩形 153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3706814" y="2711458"/>
              <a:ext cx="468398" cy="432000"/>
              <a:chOff x="1176314" y="2000246"/>
              <a:chExt cx="468398" cy="432000"/>
            </a:xfrm>
          </p:grpSpPr>
          <p:sp>
            <p:nvSpPr>
              <p:cNvPr id="152" name="矩形 151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89" name="组合 90"/>
            <p:cNvGrpSpPr/>
            <p:nvPr/>
          </p:nvGrpSpPr>
          <p:grpSpPr>
            <a:xfrm>
              <a:off x="5154534" y="2711458"/>
              <a:ext cx="468398" cy="432000"/>
              <a:chOff x="1176314" y="2000246"/>
              <a:chExt cx="468398" cy="432000"/>
            </a:xfrm>
          </p:grpSpPr>
          <p:sp>
            <p:nvSpPr>
              <p:cNvPr id="150" name="矩形 149"/>
              <p:cNvSpPr>
                <a:spLocks noChangeAspect="1"/>
              </p:cNvSpPr>
              <p:nvPr/>
            </p:nvSpPr>
            <p:spPr>
              <a:xfrm>
                <a:off x="1187450" y="2000246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1176314" y="2052634"/>
                <a:ext cx="4683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dir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90" name="组合 93"/>
            <p:cNvGrpSpPr/>
            <p:nvPr/>
          </p:nvGrpSpPr>
          <p:grpSpPr>
            <a:xfrm>
              <a:off x="2954326" y="3482982"/>
              <a:ext cx="571504" cy="432000"/>
              <a:chOff x="1127125" y="1000114"/>
              <a:chExt cx="571504" cy="432000"/>
            </a:xfrm>
          </p:grpSpPr>
          <p:sp>
            <p:nvSpPr>
              <p:cNvPr id="148" name="矩形 147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91" name="组合 96"/>
            <p:cNvGrpSpPr/>
            <p:nvPr/>
          </p:nvGrpSpPr>
          <p:grpSpPr>
            <a:xfrm>
              <a:off x="3668706" y="3482982"/>
              <a:ext cx="571504" cy="432000"/>
              <a:chOff x="1127125" y="1000114"/>
              <a:chExt cx="571504" cy="432000"/>
            </a:xfrm>
          </p:grpSpPr>
          <p:sp>
            <p:nvSpPr>
              <p:cNvPr id="146" name="矩形 145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92" name="组合 99"/>
            <p:cNvGrpSpPr/>
            <p:nvPr/>
          </p:nvGrpSpPr>
          <p:grpSpPr>
            <a:xfrm>
              <a:off x="4394200" y="3482982"/>
              <a:ext cx="571504" cy="432000"/>
              <a:chOff x="1127125" y="1000114"/>
              <a:chExt cx="571504" cy="432000"/>
            </a:xfrm>
          </p:grpSpPr>
          <p:sp>
            <p:nvSpPr>
              <p:cNvPr id="144" name="矩形 143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93" name="组合 102"/>
            <p:cNvGrpSpPr/>
            <p:nvPr/>
          </p:nvGrpSpPr>
          <p:grpSpPr>
            <a:xfrm>
              <a:off x="5105404" y="3482982"/>
              <a:ext cx="571504" cy="432000"/>
              <a:chOff x="1127125" y="1000114"/>
              <a:chExt cx="571504" cy="432000"/>
            </a:xfrm>
          </p:grpSpPr>
          <p:sp>
            <p:nvSpPr>
              <p:cNvPr id="142" name="矩形 141"/>
              <p:cNvSpPr>
                <a:spLocks noChangeAspect="1"/>
              </p:cNvSpPr>
              <p:nvPr/>
            </p:nvSpPr>
            <p:spPr>
              <a:xfrm>
                <a:off x="1187450" y="1000114"/>
                <a:ext cx="432000" cy="4320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1127125" y="1042977"/>
                <a:ext cx="571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file</a:t>
                </a:r>
                <a:endPara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94" name="组合 134"/>
            <p:cNvGrpSpPr/>
            <p:nvPr/>
          </p:nvGrpSpPr>
          <p:grpSpPr>
            <a:xfrm>
              <a:off x="1938322" y="4192600"/>
              <a:ext cx="4715412" cy="542104"/>
              <a:chOff x="2357422" y="4357700"/>
              <a:chExt cx="4715412" cy="542104"/>
            </a:xfrm>
          </p:grpSpPr>
          <p:grpSp>
            <p:nvGrpSpPr>
              <p:cNvPr id="115" name="组合 109"/>
              <p:cNvGrpSpPr/>
              <p:nvPr/>
            </p:nvGrpSpPr>
            <p:grpSpPr>
              <a:xfrm>
                <a:off x="2357422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40" name="矩形 139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16" name="组合 110"/>
              <p:cNvGrpSpPr/>
              <p:nvPr/>
            </p:nvGrpSpPr>
            <p:grpSpPr>
              <a:xfrm>
                <a:off x="2862244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38" name="矩形 137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17" name="组合 113"/>
              <p:cNvGrpSpPr/>
              <p:nvPr/>
            </p:nvGrpSpPr>
            <p:grpSpPr>
              <a:xfrm>
                <a:off x="3367073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36" name="矩形 135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18" name="组合 116"/>
              <p:cNvGrpSpPr/>
              <p:nvPr/>
            </p:nvGrpSpPr>
            <p:grpSpPr>
              <a:xfrm>
                <a:off x="3871895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34" name="矩形 133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19" name="组合 119"/>
              <p:cNvGrpSpPr/>
              <p:nvPr/>
            </p:nvGrpSpPr>
            <p:grpSpPr>
              <a:xfrm>
                <a:off x="4376234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32" name="矩形 131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20" name="组合 122"/>
              <p:cNvGrpSpPr/>
              <p:nvPr/>
            </p:nvGrpSpPr>
            <p:grpSpPr>
              <a:xfrm>
                <a:off x="4881056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30" name="矩形 129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21" name="组合 125"/>
              <p:cNvGrpSpPr/>
              <p:nvPr/>
            </p:nvGrpSpPr>
            <p:grpSpPr>
              <a:xfrm>
                <a:off x="5385885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28" name="矩形 127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22" name="组合 128"/>
              <p:cNvGrpSpPr/>
              <p:nvPr/>
            </p:nvGrpSpPr>
            <p:grpSpPr>
              <a:xfrm>
                <a:off x="5890707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26" name="矩形 125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23" name="组合 131"/>
              <p:cNvGrpSpPr/>
              <p:nvPr/>
            </p:nvGrpSpPr>
            <p:grpSpPr>
              <a:xfrm>
                <a:off x="6396047" y="4357700"/>
                <a:ext cx="676787" cy="542104"/>
                <a:chOff x="414314" y="4391034"/>
                <a:chExt cx="676787" cy="542104"/>
              </a:xfrm>
            </p:grpSpPr>
            <p:sp>
              <p:nvSpPr>
                <p:cNvPr id="124" name="矩形 123"/>
                <p:cNvSpPr>
                  <a:spLocks noChangeAspect="1"/>
                </p:cNvSpPr>
                <p:nvPr/>
              </p:nvSpPr>
              <p:spPr>
                <a:xfrm>
                  <a:off x="500034" y="4429138"/>
                  <a:ext cx="504000" cy="504000"/>
                </a:xfrm>
                <a:prstGeom prst="rect">
                  <a:avLst/>
                </a:prstGeom>
                <a:gradFill>
                  <a:gsLst>
                    <a:gs pos="100000">
                      <a:srgbClr val="666666"/>
                    </a:gs>
                    <a:gs pos="0">
                      <a:srgbClr val="CCCCCC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28575">
                  <a:solidFill>
                    <a:srgbClr val="11576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endParaRPr lang="zh-CN" altLang="en-US">
                    <a:solidFill>
                      <a:prstClr val="black"/>
                    </a:solidFill>
                    <a:latin typeface="MS PGothic"/>
                    <a:ea typeface="微软雅黑"/>
                  </a:endParaRP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414314" y="4391034"/>
                  <a:ext cx="6767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data</a:t>
                  </a:r>
                </a:p>
                <a:p>
                  <a:pPr algn="ctr" eaLnBrk="1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Tx/>
                    <a:buNone/>
                  </a:pPr>
                  <a:r>
                    <a:rPr lang="en-US" altLang="zh-CN" sz="1400" b="1" dirty="0">
                      <a:solidFill>
                        <a:srgbClr val="11576A"/>
                      </a:solidFill>
                      <a:latin typeface="微软雅黑"/>
                      <a:ea typeface="微软雅黑"/>
                    </a:rPr>
                    <a:t>block</a:t>
                  </a:r>
                  <a:endParaRPr lang="zh-CN" altLang="en-US" sz="1400" b="1" dirty="0">
                    <a:solidFill>
                      <a:srgbClr val="11576A"/>
                    </a:solidFill>
                    <a:latin typeface="微软雅黑"/>
                    <a:ea typeface="微软雅黑"/>
                  </a:endParaRPr>
                </a:p>
              </p:txBody>
            </p:sp>
          </p:grpSp>
        </p:grpSp>
        <p:cxnSp>
          <p:nvCxnSpPr>
            <p:cNvPr id="95" name="直接箭头连接符 94"/>
            <p:cNvCxnSpPr/>
            <p:nvPr/>
          </p:nvCxnSpPr>
          <p:spPr>
            <a:xfrm flipV="1">
              <a:off x="2803513" y="1362075"/>
              <a:ext cx="1254137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>
              <a:stCxn id="162" idx="2"/>
              <a:endCxn id="158" idx="0"/>
            </p:cNvCxnSpPr>
            <p:nvPr/>
          </p:nvCxnSpPr>
          <p:spPr>
            <a:xfrm rot="16200000" flipH="1">
              <a:off x="4127654" y="1755929"/>
              <a:ext cx="334774" cy="1467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>
              <a:endCxn id="160" idx="0"/>
            </p:cNvCxnSpPr>
            <p:nvPr/>
          </p:nvCxnSpPr>
          <p:spPr>
            <a:xfrm rot="10800000" flipV="1">
              <a:off x="3686176" y="1590674"/>
              <a:ext cx="428625" cy="31432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>
              <a:endCxn id="156" idx="0"/>
            </p:cNvCxnSpPr>
            <p:nvPr/>
          </p:nvCxnSpPr>
          <p:spPr>
            <a:xfrm>
              <a:off x="4438650" y="1590675"/>
              <a:ext cx="495300" cy="31432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>
              <a:stCxn id="160" idx="2"/>
              <a:endCxn id="154" idx="0"/>
            </p:cNvCxnSpPr>
            <p:nvPr/>
          </p:nvCxnSpPr>
          <p:spPr>
            <a:xfrm rot="5400000">
              <a:off x="3248975" y="2378909"/>
              <a:ext cx="353817" cy="31761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>
              <a:stCxn id="160" idx="2"/>
              <a:endCxn id="152" idx="0"/>
            </p:cNvCxnSpPr>
            <p:nvPr/>
          </p:nvCxnSpPr>
          <p:spPr>
            <a:xfrm rot="16200000" flipH="1">
              <a:off x="3553774" y="2391723"/>
              <a:ext cx="353817" cy="291985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>
              <a:stCxn id="154" idx="2"/>
              <a:endCxn id="148" idx="0"/>
            </p:cNvCxnSpPr>
            <p:nvPr/>
          </p:nvCxnSpPr>
          <p:spPr>
            <a:xfrm rot="16200000" flipH="1">
              <a:off x="3035516" y="3314804"/>
              <a:ext cx="342692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/>
            <p:nvPr/>
          </p:nvCxnSpPr>
          <p:spPr>
            <a:xfrm rot="16200000" flipH="1">
              <a:off x="3757712" y="3314804"/>
              <a:ext cx="342692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/>
            <p:nvPr/>
          </p:nvCxnSpPr>
          <p:spPr>
            <a:xfrm rot="16200000" flipH="1">
              <a:off x="5186472" y="3314804"/>
              <a:ext cx="342692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stCxn id="156" idx="2"/>
              <a:endCxn id="150" idx="0"/>
            </p:cNvCxnSpPr>
            <p:nvPr/>
          </p:nvCxnSpPr>
          <p:spPr>
            <a:xfrm rot="16200000" flipH="1">
              <a:off x="4999992" y="2390142"/>
              <a:ext cx="344292" cy="285624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158" idx="2"/>
              <a:endCxn id="144" idx="0"/>
            </p:cNvCxnSpPr>
            <p:nvPr/>
          </p:nvCxnSpPr>
          <p:spPr>
            <a:xfrm rot="16200000" flipH="1">
              <a:off x="3924458" y="2743358"/>
              <a:ext cx="1125342" cy="360242"/>
            </a:xfrm>
            <a:prstGeom prst="straightConnector1">
              <a:avLst/>
            </a:prstGeom>
            <a:ln w="38100">
              <a:solidFill>
                <a:srgbClr val="11576A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>
              <a:stCxn id="148" idx="2"/>
              <a:endCxn id="141" idx="0"/>
            </p:cNvCxnSpPr>
            <p:nvPr/>
          </p:nvCxnSpPr>
          <p:spPr>
            <a:xfrm rot="5400000">
              <a:off x="2606029" y="3585428"/>
              <a:ext cx="295068" cy="954176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>
              <a:stCxn id="148" idx="2"/>
              <a:endCxn id="139" idx="0"/>
            </p:cNvCxnSpPr>
            <p:nvPr/>
          </p:nvCxnSpPr>
          <p:spPr>
            <a:xfrm rot="5400000">
              <a:off x="2839392" y="3837841"/>
              <a:ext cx="314118" cy="468401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>
              <a:stCxn id="148" idx="2"/>
              <a:endCxn id="137" idx="0"/>
            </p:cNvCxnSpPr>
            <p:nvPr/>
          </p:nvCxnSpPr>
          <p:spPr>
            <a:xfrm rot="16200000" flipH="1">
              <a:off x="3077517" y="4068116"/>
              <a:ext cx="323643" cy="17374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>
              <a:stCxn id="146" idx="2"/>
              <a:endCxn id="133" idx="0"/>
            </p:cNvCxnSpPr>
            <p:nvPr/>
          </p:nvCxnSpPr>
          <p:spPr>
            <a:xfrm rot="16200000" flipH="1">
              <a:off x="3977631" y="3882381"/>
              <a:ext cx="314118" cy="379319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/>
            <p:cNvCxnSpPr>
              <a:stCxn id="144" idx="2"/>
              <a:endCxn id="135" idx="0"/>
            </p:cNvCxnSpPr>
            <p:nvPr/>
          </p:nvCxnSpPr>
          <p:spPr>
            <a:xfrm rot="5400000">
              <a:off x="4087966" y="3627491"/>
              <a:ext cx="295068" cy="870050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>
              <a:stCxn id="144" idx="2"/>
              <a:endCxn id="131" idx="0"/>
            </p:cNvCxnSpPr>
            <p:nvPr/>
          </p:nvCxnSpPr>
          <p:spPr>
            <a:xfrm rot="16200000" flipH="1">
              <a:off x="4568979" y="4016528"/>
              <a:ext cx="323643" cy="120550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>
              <a:stCxn id="142" idx="2"/>
              <a:endCxn id="129" idx="0"/>
            </p:cNvCxnSpPr>
            <p:nvPr/>
          </p:nvCxnSpPr>
          <p:spPr>
            <a:xfrm rot="5400000">
              <a:off x="5181756" y="4038651"/>
              <a:ext cx="323643" cy="76304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stCxn id="142" idx="2"/>
              <a:endCxn id="127" idx="0"/>
            </p:cNvCxnSpPr>
            <p:nvPr/>
          </p:nvCxnSpPr>
          <p:spPr>
            <a:xfrm rot="16200000" flipH="1">
              <a:off x="5419881" y="3876830"/>
              <a:ext cx="323643" cy="399946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>
              <a:stCxn id="142" idx="2"/>
              <a:endCxn id="125" idx="0"/>
            </p:cNvCxnSpPr>
            <p:nvPr/>
          </p:nvCxnSpPr>
          <p:spPr>
            <a:xfrm rot="16200000" flipH="1">
              <a:off x="5686580" y="3610130"/>
              <a:ext cx="295068" cy="904771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662344" y="2812558"/>
            <a:ext cx="2294526" cy="1721342"/>
            <a:chOff x="1572624" y="1955308"/>
            <a:chExt cx="2294526" cy="1721342"/>
          </a:xfrm>
        </p:grpSpPr>
        <p:sp>
          <p:nvSpPr>
            <p:cNvPr id="167" name="Text Box 55"/>
            <p:cNvSpPr txBox="1">
              <a:spLocks noChangeArrowheads="1"/>
            </p:cNvSpPr>
            <p:nvPr/>
          </p:nvSpPr>
          <p:spPr bwMode="auto">
            <a:xfrm>
              <a:off x="1572624" y="1955308"/>
              <a:ext cx="16224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  <a:cs typeface="宋体" charset="0"/>
                </a:rPr>
                <a:t>系统打开文件表</a:t>
              </a:r>
              <a:endParaRPr lang="en-US" altLang="zh-CN" sz="1600" b="1" dirty="0">
                <a:solidFill>
                  <a:srgbClr val="11576A"/>
                </a:solidFill>
                <a:latin typeface="微软雅黑"/>
                <a:ea typeface="微软雅黑"/>
                <a:cs typeface="宋体" charset="0"/>
              </a:endParaRPr>
            </a:p>
          </p:txBody>
        </p:sp>
        <p:grpSp>
          <p:nvGrpSpPr>
            <p:cNvPr id="178" name="组合 177"/>
            <p:cNvGrpSpPr/>
            <p:nvPr/>
          </p:nvGrpSpPr>
          <p:grpSpPr>
            <a:xfrm>
              <a:off x="1924860" y="2373310"/>
              <a:ext cx="504000" cy="1224000"/>
              <a:chOff x="1788426" y="3071816"/>
              <a:chExt cx="504000" cy="1224000"/>
            </a:xfrm>
          </p:grpSpPr>
          <p:sp>
            <p:nvSpPr>
              <p:cNvPr id="173" name="矩形 172"/>
              <p:cNvSpPr/>
              <p:nvPr/>
            </p:nvSpPr>
            <p:spPr>
              <a:xfrm>
                <a:off x="1788426" y="3071816"/>
                <a:ext cx="504000" cy="1224000"/>
              </a:xfrm>
              <a:prstGeom prst="rect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1789093" y="3435356"/>
                <a:ext cx="500400" cy="180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1789093" y="3775084"/>
                <a:ext cx="500400" cy="180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</p:grpSp>
        <p:cxnSp>
          <p:nvCxnSpPr>
            <p:cNvPr id="180" name="直接箭头连接符 179"/>
            <p:cNvCxnSpPr>
              <a:stCxn id="174" idx="3"/>
              <a:endCxn id="155" idx="1"/>
            </p:cNvCxnSpPr>
            <p:nvPr/>
          </p:nvCxnSpPr>
          <p:spPr>
            <a:xfrm flipV="1">
              <a:off x="2425927" y="2819400"/>
              <a:ext cx="139359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81"/>
            <p:cNvCxnSpPr>
              <a:stCxn id="175" idx="3"/>
              <a:endCxn id="149" idx="1"/>
            </p:cNvCxnSpPr>
            <p:nvPr/>
          </p:nvCxnSpPr>
          <p:spPr>
            <a:xfrm>
              <a:off x="2425927" y="3166578"/>
              <a:ext cx="1441223" cy="51007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2428349" y="1993899"/>
            <a:ext cx="1622425" cy="3279821"/>
            <a:chOff x="338625" y="1136645"/>
            <a:chExt cx="1622425" cy="3279821"/>
          </a:xfrm>
        </p:grpSpPr>
        <p:sp>
          <p:nvSpPr>
            <p:cNvPr id="166" name="Text Box 54"/>
            <p:cNvSpPr txBox="1">
              <a:spLocks noChangeArrowheads="1"/>
            </p:cNvSpPr>
            <p:nvPr/>
          </p:nvSpPr>
          <p:spPr bwMode="auto">
            <a:xfrm>
              <a:off x="338625" y="1136645"/>
              <a:ext cx="16224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  <a:cs typeface="宋体" charset="0"/>
                </a:rPr>
                <a:t>进程打开文件表</a:t>
              </a:r>
              <a:endParaRPr lang="en-US" altLang="zh-CN" sz="1600" b="1" dirty="0">
                <a:solidFill>
                  <a:srgbClr val="11576A"/>
                </a:solidFill>
                <a:latin typeface="微软雅黑"/>
                <a:ea typeface="微软雅黑"/>
                <a:cs typeface="宋体" charset="0"/>
              </a:endParaRPr>
            </a:p>
          </p:txBody>
        </p:sp>
        <p:grpSp>
          <p:nvGrpSpPr>
            <p:cNvPr id="176" name="组合 175"/>
            <p:cNvGrpSpPr/>
            <p:nvPr/>
          </p:nvGrpSpPr>
          <p:grpSpPr>
            <a:xfrm>
              <a:off x="857224" y="1563680"/>
              <a:ext cx="504000" cy="1224000"/>
              <a:chOff x="857224" y="1785932"/>
              <a:chExt cx="504000" cy="1224000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857224" y="1785932"/>
                <a:ext cx="504000" cy="1224000"/>
              </a:xfrm>
              <a:prstGeom prst="rect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857891" y="2143122"/>
                <a:ext cx="500400" cy="180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</p:grpSp>
        <p:grpSp>
          <p:nvGrpSpPr>
            <p:cNvPr id="177" name="组合 176"/>
            <p:cNvGrpSpPr/>
            <p:nvPr/>
          </p:nvGrpSpPr>
          <p:grpSpPr>
            <a:xfrm>
              <a:off x="857224" y="3192466"/>
              <a:ext cx="504000" cy="1224000"/>
              <a:chOff x="857224" y="3071816"/>
              <a:chExt cx="504000" cy="1224000"/>
            </a:xfrm>
          </p:grpSpPr>
          <p:sp>
            <p:nvSpPr>
              <p:cNvPr id="170" name="矩形 169"/>
              <p:cNvSpPr/>
              <p:nvPr/>
            </p:nvSpPr>
            <p:spPr>
              <a:xfrm>
                <a:off x="857224" y="3071816"/>
                <a:ext cx="504000" cy="1224000"/>
              </a:xfrm>
              <a:prstGeom prst="rect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857891" y="3359156"/>
                <a:ext cx="500400" cy="180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857891" y="3857634"/>
                <a:ext cx="500400" cy="180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</p:grpSp>
        <p:cxnSp>
          <p:nvCxnSpPr>
            <p:cNvPr id="184" name="直接箭头连接符 183"/>
            <p:cNvCxnSpPr>
              <a:stCxn id="169" idx="3"/>
              <a:endCxn id="174" idx="1"/>
            </p:cNvCxnSpPr>
            <p:nvPr/>
          </p:nvCxnSpPr>
          <p:spPr>
            <a:xfrm>
              <a:off x="1358291" y="2010870"/>
              <a:ext cx="546709" cy="82758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/>
            <p:cNvCxnSpPr>
              <a:stCxn id="171" idx="3"/>
              <a:endCxn id="174" idx="1"/>
            </p:cNvCxnSpPr>
            <p:nvPr/>
          </p:nvCxnSpPr>
          <p:spPr>
            <a:xfrm flipV="1">
              <a:off x="1358291" y="2838450"/>
              <a:ext cx="565759" cy="73135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>
              <a:stCxn id="172" idx="3"/>
              <a:endCxn id="175" idx="1"/>
            </p:cNvCxnSpPr>
            <p:nvPr/>
          </p:nvCxnSpPr>
          <p:spPr>
            <a:xfrm flipV="1">
              <a:off x="1358291" y="3181350"/>
              <a:ext cx="565759" cy="88693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B408EF11-6F86-918C-A550-D059A93A5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打开文件表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FDF759-F632-59A1-959F-B5318929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30</a:t>
            </a:fld>
            <a:endParaRPr lang="zh-CN" altLang="en-US" dirty="0"/>
          </a:p>
        </p:txBody>
      </p:sp>
      <p:pic>
        <p:nvPicPr>
          <p:cNvPr id="179" name="图片 17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3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67408" y="1628800"/>
            <a:ext cx="6974555" cy="428628"/>
            <a:chOff x="837805" y="1019164"/>
            <a:chExt cx="6974555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666938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一些文件系统提供文件锁，用于协调多进程的文件访问</a:t>
              </a:r>
              <a:endParaRPr lang="en-US" altLang="zh-CN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7805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92021" y="2174992"/>
            <a:ext cx="6477930" cy="358322"/>
            <a:chOff x="1262422" y="1419622"/>
            <a:chExt cx="6477930" cy="358322"/>
          </a:xfrm>
        </p:grpSpPr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52439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394985" y="1419622"/>
              <a:ext cx="6345367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强制 </a:t>
              </a:r>
              <a:r>
                <a:rPr lang="en-GB" altLang="en-US" dirty="0"/>
                <a:t>– </a:t>
              </a:r>
              <a:r>
                <a:rPr lang="zh-CN" altLang="en-US" dirty="0"/>
                <a:t>根据锁保持情况和访问需求确定是否拒绝访问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92021" y="2679048"/>
            <a:ext cx="5309842" cy="358322"/>
            <a:chOff x="1262422" y="1853388"/>
            <a:chExt cx="5309842" cy="358322"/>
          </a:xfrm>
        </p:grpSpPr>
        <p:pic>
          <p:nvPicPr>
            <p:cNvPr id="31" name="图片 3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942565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2" name="内容占位符 2"/>
            <p:cNvSpPr txBox="1">
              <a:spLocks/>
            </p:cNvSpPr>
            <p:nvPr/>
          </p:nvSpPr>
          <p:spPr>
            <a:xfrm>
              <a:off x="1394985" y="1853388"/>
              <a:ext cx="517727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劝告</a:t>
              </a:r>
              <a:r>
                <a:rPr lang="en-GB" altLang="en-US" dirty="0"/>
                <a:t> – </a:t>
              </a:r>
              <a:r>
                <a:rPr lang="zh-CN" altLang="en-US" dirty="0"/>
                <a:t>进程可以查找锁的状态来决定怎么做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22B59C9-1221-BB61-A45D-2993F9C922BA}"/>
              </a:ext>
            </a:extLst>
          </p:cNvPr>
          <p:cNvSpPr txBox="1"/>
          <p:nvPr/>
        </p:nvSpPr>
        <p:spPr>
          <a:xfrm>
            <a:off x="3035660" y="3820631"/>
            <a:ext cx="612068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文件被打开后，多个进程可以对同一个文件读写，多个线程也可以因为读取而并发修改内存中的文件指针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但是，因为考虑到文件操作过慢，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在大多数情况下并没有刻意保障其操作的原子性，而是将这些任务交给了程序员来完成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5661237F-D31A-6E12-76B2-98A58CD6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打开文件锁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5BD9A0D-07DB-7C81-0D40-3EF2C499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89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1E0F41-988F-758C-09A6-1EDCF89E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．提高文件系统性能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2528C3-F905-17A1-93BA-E4AC7AB8E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81" y="1557338"/>
            <a:ext cx="10801200" cy="2519734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使用高速介质掩盖对低速介质的访问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a) </a:t>
            </a:r>
            <a:r>
              <a:rPr lang="zh-CN" altLang="en-US" sz="2800" dirty="0">
                <a:latin typeface="Times New Roman" panose="02020603050405020304" pitchFamily="18" charset="0"/>
              </a:rPr>
              <a:t>在磁盘访问中增加高速缓存技术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b) </a:t>
            </a:r>
            <a:r>
              <a:rPr lang="zh-CN" altLang="en-US" sz="2800" dirty="0">
                <a:latin typeface="Times New Roman" panose="02020603050405020304" pitchFamily="18" charset="0"/>
              </a:rPr>
              <a:t>使用块预先读技术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提升低速介质的性能，减少低速介质的使用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c) </a:t>
            </a:r>
            <a:r>
              <a:rPr lang="zh-CN" altLang="en-US" sz="2800" dirty="0">
                <a:latin typeface="Times New Roman" panose="02020603050405020304" pitchFamily="18" charset="0"/>
              </a:rPr>
              <a:t>尽量减少磁盘臂移动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d) </a:t>
            </a:r>
            <a:r>
              <a:rPr lang="zh-CN" altLang="en-US" sz="2800" dirty="0">
                <a:latin typeface="Times New Roman" panose="02020603050405020304" pitchFamily="18" charset="0"/>
              </a:rPr>
              <a:t>增加磁盘的个数以增加吞吐率</a:t>
            </a: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94ECDD-11B4-113A-33BE-715A14EA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32</a:t>
            </a:fld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734426" y="2204864"/>
            <a:ext cx="2262216" cy="2572830"/>
            <a:chOff x="2051720" y="1491630"/>
            <a:chExt cx="2262216" cy="2572830"/>
          </a:xfrm>
        </p:grpSpPr>
        <p:sp>
          <p:nvSpPr>
            <p:cNvPr id="4" name="矩形 3"/>
            <p:cNvSpPr/>
            <p:nvPr/>
          </p:nvSpPr>
          <p:spPr>
            <a:xfrm>
              <a:off x="2051720" y="1491630"/>
              <a:ext cx="2160240" cy="2160240"/>
            </a:xfrm>
            <a:prstGeom prst="rect">
              <a:avLst/>
            </a:prstGeom>
            <a:gradFill>
              <a:gsLst>
                <a:gs pos="0">
                  <a:srgbClr val="0EB1C8"/>
                </a:gs>
                <a:gs pos="100000">
                  <a:srgbClr val="11576A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44451" y="1697144"/>
              <a:ext cx="1772505" cy="1800200"/>
            </a:xfrm>
            <a:prstGeom prst="rect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2233941" y="2067694"/>
              <a:ext cx="177250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261496" y="2819304"/>
              <a:ext cx="1764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261496" y="3147814"/>
              <a:ext cx="1764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标题 1"/>
            <p:cNvSpPr txBox="1">
              <a:spLocks/>
            </p:cNvSpPr>
            <p:nvPr/>
          </p:nvSpPr>
          <p:spPr>
            <a:xfrm>
              <a:off x="2626222" y="1728674"/>
              <a:ext cx="1297706" cy="360040"/>
            </a:xfrm>
            <a:prstGeom prst="rect">
              <a:avLst/>
            </a:prstGeom>
          </p:spPr>
          <p:txBody>
            <a:bodyPr/>
            <a:lstStyle>
              <a:lvl1pPr>
                <a:defRPr sz="3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</a:rPr>
                <a:t>内存虚拟盘</a:t>
              </a:r>
            </a:p>
          </p:txBody>
        </p:sp>
        <p:sp>
          <p:nvSpPr>
            <p:cNvPr id="11" name="标题 1"/>
            <p:cNvSpPr txBox="1">
              <a:spLocks/>
            </p:cNvSpPr>
            <p:nvPr/>
          </p:nvSpPr>
          <p:spPr>
            <a:xfrm>
              <a:off x="2254110" y="3704420"/>
              <a:ext cx="1800200" cy="360040"/>
            </a:xfrm>
            <a:prstGeom prst="rect">
              <a:avLst/>
            </a:prstGeom>
          </p:spPr>
          <p:txBody>
            <a:bodyPr/>
            <a:lstStyle>
              <a:lvl1pPr>
                <a:defRPr sz="3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zh-CN" altLang="en-US" sz="1600" dirty="0"/>
                <a:t>内存</a:t>
              </a:r>
            </a:p>
          </p:txBody>
        </p:sp>
        <p:sp>
          <p:nvSpPr>
            <p:cNvPr id="12" name="标题 1"/>
            <p:cNvSpPr txBox="1">
              <a:spLocks/>
            </p:cNvSpPr>
            <p:nvPr/>
          </p:nvSpPr>
          <p:spPr>
            <a:xfrm>
              <a:off x="2297712" y="2808794"/>
              <a:ext cx="2016224" cy="360040"/>
            </a:xfrm>
            <a:prstGeom prst="rect">
              <a:avLst/>
            </a:prstGeom>
          </p:spPr>
          <p:txBody>
            <a:bodyPr/>
            <a:lstStyle>
              <a:lvl1pPr>
                <a:defRPr sz="3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</a:rPr>
                <a:t>打开文件表</a:t>
              </a:r>
            </a:p>
          </p:txBody>
        </p:sp>
        <p:sp>
          <p:nvSpPr>
            <p:cNvPr id="13" name="标题 1"/>
            <p:cNvSpPr txBox="1">
              <a:spLocks/>
            </p:cNvSpPr>
            <p:nvPr/>
          </p:nvSpPr>
          <p:spPr>
            <a:xfrm>
              <a:off x="2417584" y="3147814"/>
              <a:ext cx="1584176" cy="360040"/>
            </a:xfrm>
            <a:prstGeom prst="rect">
              <a:avLst/>
            </a:prstGeom>
          </p:spPr>
          <p:txBody>
            <a:bodyPr/>
            <a:lstStyle>
              <a:lvl1pPr>
                <a:defRPr sz="3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</a:rPr>
                <a:t>数据块缓存</a:t>
              </a: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5042780" y="3291332"/>
            <a:ext cx="648072" cy="0"/>
          </a:xfrm>
          <a:prstGeom prst="line">
            <a:avLst/>
          </a:prstGeom>
          <a:ln w="28575">
            <a:solidFill>
              <a:srgbClr val="11576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23100" y="3292193"/>
            <a:ext cx="648072" cy="0"/>
          </a:xfrm>
          <a:prstGeom prst="line">
            <a:avLst/>
          </a:prstGeom>
          <a:ln w="28575">
            <a:solidFill>
              <a:srgbClr val="11576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8616280" y="3009736"/>
            <a:ext cx="864096" cy="948493"/>
            <a:chOff x="296260" y="2283718"/>
            <a:chExt cx="864096" cy="948493"/>
          </a:xfrm>
        </p:grpSpPr>
        <p:sp>
          <p:nvSpPr>
            <p:cNvPr id="17" name="标题 1"/>
            <p:cNvSpPr txBox="1">
              <a:spLocks/>
            </p:cNvSpPr>
            <p:nvPr/>
          </p:nvSpPr>
          <p:spPr>
            <a:xfrm>
              <a:off x="404272" y="2872171"/>
              <a:ext cx="648072" cy="360040"/>
            </a:xfrm>
            <a:prstGeom prst="rect">
              <a:avLst/>
            </a:prstGeom>
          </p:spPr>
          <p:txBody>
            <a:bodyPr/>
            <a:lstStyle>
              <a:lvl1pPr>
                <a:defRPr sz="3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altLang="zh-CN" sz="1600" dirty="0"/>
                <a:t>CPU</a:t>
              </a:r>
              <a:endParaRPr lang="zh-CN" altLang="en-US" sz="16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96260" y="2283718"/>
              <a:ext cx="864096" cy="547658"/>
            </a:xfrm>
            <a:prstGeom prst="rect">
              <a:avLst/>
            </a:prstGeom>
            <a:gradFill>
              <a:gsLst>
                <a:gs pos="0">
                  <a:srgbClr val="0EB1C8"/>
                </a:gs>
                <a:gs pos="100000">
                  <a:srgbClr val="11576A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90652" y="2824205"/>
            <a:ext cx="1224136" cy="1263052"/>
            <a:chOff x="5065546" y="1965718"/>
            <a:chExt cx="1224136" cy="1263052"/>
          </a:xfrm>
        </p:grpSpPr>
        <p:sp>
          <p:nvSpPr>
            <p:cNvPr id="16" name="矩形 15"/>
            <p:cNvSpPr/>
            <p:nvPr/>
          </p:nvSpPr>
          <p:spPr>
            <a:xfrm>
              <a:off x="5107586" y="1965718"/>
              <a:ext cx="1080120" cy="894064"/>
            </a:xfrm>
            <a:prstGeom prst="rect">
              <a:avLst/>
            </a:prstGeom>
            <a:gradFill>
              <a:gsLst>
                <a:gs pos="0">
                  <a:srgbClr val="0EB1C8"/>
                </a:gs>
                <a:gs pos="100000">
                  <a:srgbClr val="11576A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273969" y="2109734"/>
              <a:ext cx="739754" cy="627052"/>
            </a:xfrm>
            <a:prstGeom prst="rect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9" name="标题 1"/>
            <p:cNvSpPr txBox="1">
              <a:spLocks/>
            </p:cNvSpPr>
            <p:nvPr/>
          </p:nvSpPr>
          <p:spPr>
            <a:xfrm>
              <a:off x="5065546" y="2868730"/>
              <a:ext cx="1224136" cy="360040"/>
            </a:xfrm>
            <a:prstGeom prst="rect">
              <a:avLst/>
            </a:prstGeom>
          </p:spPr>
          <p:txBody>
            <a:bodyPr/>
            <a:lstStyle>
              <a:lvl1pPr>
                <a:defRPr sz="3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zh-CN" altLang="en-US" sz="1600" dirty="0"/>
                <a:t>磁盘控制器</a:t>
              </a:r>
            </a:p>
          </p:txBody>
        </p:sp>
        <p:sp>
          <p:nvSpPr>
            <p:cNvPr id="22" name="标题 1"/>
            <p:cNvSpPr txBox="1">
              <a:spLocks/>
            </p:cNvSpPr>
            <p:nvPr/>
          </p:nvSpPr>
          <p:spPr>
            <a:xfrm>
              <a:off x="5332763" y="2123872"/>
              <a:ext cx="762121" cy="576064"/>
            </a:xfrm>
            <a:prstGeom prst="rect">
              <a:avLst/>
            </a:prstGeom>
          </p:spPr>
          <p:txBody>
            <a:bodyPr/>
            <a:lstStyle>
              <a:lvl1pPr>
                <a:defRPr sz="3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</a:rPr>
                <a:t>扇区</a:t>
              </a:r>
              <a:endParaRPr lang="en-US" altLang="zh-CN" sz="1600" dirty="0">
                <a:solidFill>
                  <a:prstClr val="white"/>
                </a:solidFill>
              </a:endParaRPr>
            </a:p>
            <a:p>
              <a:pPr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</a:rPr>
                <a:t>缓存</a:t>
              </a: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3232070" y="3270391"/>
            <a:ext cx="658582" cy="0"/>
          </a:xfrm>
          <a:prstGeom prst="line">
            <a:avLst/>
          </a:prstGeom>
          <a:ln w="28575">
            <a:solidFill>
              <a:srgbClr val="11576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531448" y="2707881"/>
            <a:ext cx="679602" cy="1430364"/>
            <a:chOff x="7072822" y="1807354"/>
            <a:chExt cx="679602" cy="1430364"/>
          </a:xfrm>
        </p:grpSpPr>
        <p:sp>
          <p:nvSpPr>
            <p:cNvPr id="24" name="标题 1"/>
            <p:cNvSpPr txBox="1">
              <a:spLocks/>
            </p:cNvSpPr>
            <p:nvPr/>
          </p:nvSpPr>
          <p:spPr>
            <a:xfrm>
              <a:off x="7104352" y="2877678"/>
              <a:ext cx="648072" cy="360040"/>
            </a:xfrm>
            <a:prstGeom prst="rect">
              <a:avLst/>
            </a:prstGeom>
          </p:spPr>
          <p:txBody>
            <a:bodyPr/>
            <a:lstStyle>
              <a:lvl1pPr>
                <a:defRPr sz="3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zh-CN" altLang="en-US" sz="1600" dirty="0"/>
                <a:t>磁盘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072822" y="1923678"/>
              <a:ext cx="649562" cy="957124"/>
              <a:chOff x="7420790" y="2355726"/>
              <a:chExt cx="649562" cy="957124"/>
            </a:xfrm>
            <a:gradFill>
              <a:gsLst>
                <a:gs pos="0">
                  <a:srgbClr val="0EB1C8"/>
                </a:gs>
                <a:gs pos="100000">
                  <a:srgbClr val="11576A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160000" scaled="0"/>
            </a:gradFill>
          </p:grpSpPr>
          <p:sp>
            <p:nvSpPr>
              <p:cNvPr id="26" name="矩形 25"/>
              <p:cNvSpPr/>
              <p:nvPr/>
            </p:nvSpPr>
            <p:spPr>
              <a:xfrm>
                <a:off x="7420790" y="2355726"/>
                <a:ext cx="648072" cy="864096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7422352" y="3096826"/>
                <a:ext cx="648000" cy="21602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7074384" y="1807354"/>
              <a:ext cx="648000" cy="216024"/>
            </a:xfrm>
            <a:prstGeom prst="ellipse">
              <a:avLst/>
            </a:prstGeom>
            <a:gradFill>
              <a:gsLst>
                <a:gs pos="0">
                  <a:srgbClr val="0EB1C8"/>
                </a:gs>
                <a:gs pos="100000">
                  <a:srgbClr val="11576A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</p:grpSp>
      <p:sp>
        <p:nvSpPr>
          <p:cNvPr id="32" name="标题 31">
            <a:extLst>
              <a:ext uri="{FF2B5EF4-FFF2-40B4-BE49-F238E27FC236}">
                <a16:creationId xmlns:a16="http://schemas.microsoft.com/office/drawing/2014/main" id="{7BB2769F-7153-0D0E-622C-5A29FE14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多种磁盘缓存位置</a:t>
            </a:r>
          </a:p>
        </p:txBody>
      </p:sp>
      <p:sp>
        <p:nvSpPr>
          <p:cNvPr id="34" name="灯片编号占位符 33">
            <a:extLst>
              <a:ext uri="{FF2B5EF4-FFF2-40B4-BE49-F238E27FC236}">
                <a16:creationId xmlns:a16="http://schemas.microsoft.com/office/drawing/2014/main" id="{33290BCA-8709-9CDC-776B-82A85C34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33</a:t>
            </a:fld>
            <a:endParaRPr lang="zh-CN" altLang="en-US" dirty="0"/>
          </a:p>
        </p:txBody>
      </p:sp>
      <p:pic>
        <p:nvPicPr>
          <p:cNvPr id="31" name="图片 3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67408" y="1628800"/>
            <a:ext cx="4298611" cy="1007614"/>
            <a:chOff x="844893" y="1019164"/>
            <a:chExt cx="4298611" cy="1007614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278608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数据块按需读入内存</a:t>
              </a:r>
              <a:endParaRPr lang="en-US" altLang="zh-CN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3" name="图片 3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46208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4" name="内容占位符 2"/>
            <p:cNvSpPr txBox="1">
              <a:spLocks/>
            </p:cNvSpPr>
            <p:nvPr/>
          </p:nvSpPr>
          <p:spPr>
            <a:xfrm>
              <a:off x="1394985" y="1357304"/>
              <a:ext cx="231975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提供</a:t>
              </a:r>
              <a:r>
                <a:rPr lang="en-US" altLang="zh-CN" dirty="0"/>
                <a:t>read()</a:t>
              </a:r>
              <a:r>
                <a:rPr lang="zh-CN" altLang="en-US" dirty="0"/>
                <a:t>操作</a:t>
              </a: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77323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9" name="内容占位符 2"/>
            <p:cNvSpPr txBox="1">
              <a:spLocks/>
            </p:cNvSpPr>
            <p:nvPr/>
          </p:nvSpPr>
          <p:spPr>
            <a:xfrm>
              <a:off x="1394985" y="1668456"/>
              <a:ext cx="374851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预读</a:t>
              </a:r>
              <a:r>
                <a:rPr lang="en-US" altLang="zh-CN" dirty="0"/>
                <a:t>: </a:t>
              </a:r>
              <a:r>
                <a:rPr lang="zh-CN" altLang="en-US" dirty="0"/>
                <a:t>预先读取后面的数据块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7408" y="2594236"/>
            <a:ext cx="4227173" cy="1007614"/>
            <a:chOff x="844893" y="1984600"/>
            <a:chExt cx="4227173" cy="1007614"/>
          </a:xfrm>
        </p:grpSpPr>
        <p:sp>
          <p:nvSpPr>
            <p:cNvPr id="22" name="内容占位符 2"/>
            <p:cNvSpPr txBox="1">
              <a:spLocks/>
            </p:cNvSpPr>
            <p:nvPr/>
          </p:nvSpPr>
          <p:spPr>
            <a:xfrm>
              <a:off x="1142976" y="1984600"/>
              <a:ext cx="264320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数据块使用后被缓存</a:t>
              </a:r>
              <a:endParaRPr lang="en-US" altLang="zh-CN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4893" y="1984600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242751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5" name="内容占位符 2"/>
            <p:cNvSpPr txBox="1">
              <a:spLocks/>
            </p:cNvSpPr>
            <p:nvPr/>
          </p:nvSpPr>
          <p:spPr>
            <a:xfrm>
              <a:off x="1394985" y="2322740"/>
              <a:ext cx="339132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假设数据将会再次用到</a:t>
              </a: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273866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8" name="内容占位符 2"/>
            <p:cNvSpPr txBox="1">
              <a:spLocks/>
            </p:cNvSpPr>
            <p:nvPr/>
          </p:nvSpPr>
          <p:spPr>
            <a:xfrm>
              <a:off x="1394985" y="2633892"/>
              <a:ext cx="3677081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写操作可能被缓存和延迟写入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7408" y="3567604"/>
            <a:ext cx="3012727" cy="696462"/>
            <a:chOff x="844893" y="2957968"/>
            <a:chExt cx="3012727" cy="696462"/>
          </a:xfrm>
        </p:grpSpPr>
        <p:sp>
          <p:nvSpPr>
            <p:cNvPr id="36" name="内容占位符 2"/>
            <p:cNvSpPr txBox="1">
              <a:spLocks/>
            </p:cNvSpPr>
            <p:nvPr/>
          </p:nvSpPr>
          <p:spPr>
            <a:xfrm>
              <a:off x="1142976" y="2957968"/>
              <a:ext cx="271464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两种数据块缓存方式</a:t>
              </a:r>
              <a:endParaRPr lang="en-US" altLang="zh-CN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44893" y="2957968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38670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2" name="内容占位符 2"/>
            <p:cNvSpPr txBox="1">
              <a:spLocks/>
            </p:cNvSpPr>
            <p:nvPr/>
          </p:nvSpPr>
          <p:spPr>
            <a:xfrm>
              <a:off x="1394985" y="3296108"/>
              <a:ext cx="2248321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数据块缓存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84933" y="4216896"/>
            <a:ext cx="4166834" cy="358322"/>
            <a:chOff x="1262422" y="3607260"/>
            <a:chExt cx="4166834" cy="358322"/>
          </a:xfrm>
        </p:grpSpPr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69786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6" name="内容占位符 2"/>
            <p:cNvSpPr txBox="1">
              <a:spLocks/>
            </p:cNvSpPr>
            <p:nvPr/>
          </p:nvSpPr>
          <p:spPr>
            <a:xfrm>
              <a:off x="1394985" y="3607260"/>
              <a:ext cx="4034271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页缓存</a:t>
              </a:r>
              <a:r>
                <a:rPr lang="en-US" altLang="zh-CN" dirty="0"/>
                <a:t>: </a:t>
              </a:r>
              <a:r>
                <a:rPr lang="zh-CN" altLang="en-US" dirty="0"/>
                <a:t>统一缓存数据块和内存页</a:t>
              </a:r>
            </a:p>
          </p:txBody>
        </p:sp>
      </p:grpSp>
      <p:sp>
        <p:nvSpPr>
          <p:cNvPr id="10" name="标题 9">
            <a:extLst>
              <a:ext uri="{FF2B5EF4-FFF2-40B4-BE49-F238E27FC236}">
                <a16:creationId xmlns:a16="http://schemas.microsoft.com/office/drawing/2014/main" id="{46FC5C2E-19C2-71AD-B700-D7FF780D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数据块缓存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373A636-6C62-6A96-DDF8-41581161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49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43372" y="1843504"/>
            <a:ext cx="2256687" cy="646331"/>
            <a:chOff x="4568866" y="918428"/>
            <a:chExt cx="2256687" cy="646331"/>
          </a:xfrm>
        </p:grpSpPr>
        <p:sp>
          <p:nvSpPr>
            <p:cNvPr id="6" name="矩形 5"/>
            <p:cNvSpPr/>
            <p:nvPr/>
          </p:nvSpPr>
          <p:spPr>
            <a:xfrm>
              <a:off x="4568866" y="951254"/>
              <a:ext cx="2232000" cy="571504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95262" y="918428"/>
              <a:ext cx="22302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prstClr val="white"/>
                  </a:solidFill>
                  <a:latin typeface="微软雅黑"/>
                  <a:ea typeface="微软雅黑"/>
                </a:rPr>
                <a:t>文件读写</a:t>
              </a:r>
              <a:endParaRPr lang="en-US" altLang="zh-CN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b="1" dirty="0">
                  <a:solidFill>
                    <a:prstClr val="white"/>
                  </a:solidFill>
                  <a:latin typeface="微软雅黑"/>
                  <a:ea typeface="微软雅黑"/>
                </a:rPr>
                <a:t>read() and write()</a:t>
              </a:r>
              <a:endParaRPr lang="zh-CN" altLang="en-US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43713" y="4617606"/>
            <a:ext cx="1656000" cy="1115650"/>
            <a:chOff x="3586159" y="3676658"/>
            <a:chExt cx="1656000" cy="1115650"/>
          </a:xfrm>
        </p:grpSpPr>
        <p:grpSp>
          <p:nvGrpSpPr>
            <p:cNvPr id="19" name="组合 18"/>
            <p:cNvGrpSpPr/>
            <p:nvPr/>
          </p:nvGrpSpPr>
          <p:grpSpPr>
            <a:xfrm>
              <a:off x="3586159" y="4220804"/>
              <a:ext cx="1656000" cy="571504"/>
              <a:chOff x="3586159" y="4220804"/>
              <a:chExt cx="1656000" cy="571504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586159" y="4220804"/>
                <a:ext cx="1656000" cy="571504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842957" y="4311497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zh-CN" altLang="en-US" b="1" dirty="0">
                    <a:solidFill>
                      <a:prstClr val="white"/>
                    </a:solidFill>
                    <a:latin typeface="微软雅黑"/>
                    <a:ea typeface="微软雅黑"/>
                  </a:rPr>
                  <a:t>文件系统</a:t>
                </a:r>
              </a:p>
            </p:txBody>
          </p:sp>
        </p:grpSp>
        <p:cxnSp>
          <p:nvCxnSpPr>
            <p:cNvPr id="16" name="直接箭头连接符 15"/>
            <p:cNvCxnSpPr/>
            <p:nvPr/>
          </p:nvCxnSpPr>
          <p:spPr>
            <a:xfrm rot="16200000" flipH="1">
              <a:off x="4144722" y="3928891"/>
              <a:ext cx="504466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618314" y="4046103"/>
            <a:ext cx="1656000" cy="571504"/>
            <a:chOff x="3560759" y="3105154"/>
            <a:chExt cx="1656000" cy="571504"/>
          </a:xfrm>
        </p:grpSpPr>
        <p:sp>
          <p:nvSpPr>
            <p:cNvPr id="10" name="矩形 9"/>
            <p:cNvSpPr/>
            <p:nvPr/>
          </p:nvSpPr>
          <p:spPr>
            <a:xfrm>
              <a:off x="3560759" y="3105154"/>
              <a:ext cx="1656000" cy="571504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90900" y="321130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prstClr val="white"/>
                  </a:solidFill>
                  <a:latin typeface="微软雅黑"/>
                  <a:ea typeface="微软雅黑"/>
                </a:rPr>
                <a:t>数据块缓存</a:t>
              </a:r>
            </a:p>
          </p:txBody>
        </p:sp>
      </p:grpSp>
      <p:cxnSp>
        <p:nvCxnSpPr>
          <p:cNvPr id="20" name="直接箭头连接符 19"/>
          <p:cNvCxnSpPr/>
          <p:nvPr/>
        </p:nvCxnSpPr>
        <p:spPr>
          <a:xfrm flipH="1">
            <a:off x="5447928" y="2489832"/>
            <a:ext cx="30402" cy="1514270"/>
          </a:xfrm>
          <a:prstGeom prst="straightConnector1">
            <a:avLst/>
          </a:prstGeom>
          <a:ln w="38100">
            <a:solidFill>
              <a:srgbClr val="11576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564837" y="2834002"/>
            <a:ext cx="4469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此时请考虑以下问题：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读缓存什么时候“不再缓存”了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“不再缓存”的时候，怎么处理？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561417" y="3763437"/>
            <a:ext cx="446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写缓存什么时候“不再缓存”了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 startAt="3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“不再缓存”的时候，怎么处理？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A114A9F-41F7-1310-4C2B-F451AE59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数据块缓存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7A63A22D-893E-8798-ADDB-09D09C7C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70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103085" y="2514253"/>
            <a:ext cx="4953733" cy="636040"/>
            <a:chOff x="1096957" y="1599514"/>
            <a:chExt cx="4953733" cy="636040"/>
          </a:xfrm>
        </p:grpSpPr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957" y="170449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4" name="内容占位符 2"/>
            <p:cNvSpPr txBox="1">
              <a:spLocks/>
            </p:cNvSpPr>
            <p:nvPr/>
          </p:nvSpPr>
          <p:spPr>
            <a:xfrm>
              <a:off x="1230601" y="1599514"/>
              <a:ext cx="4605775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sz="1800" dirty="0"/>
                <a:t>在虚拟内存中文件数据块被映射成页</a:t>
              </a:r>
            </a:p>
          </p:txBody>
        </p:sp>
        <p:pic>
          <p:nvPicPr>
            <p:cNvPr id="47" name="图片 46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957" y="1952449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8" name="内容占位符 2"/>
            <p:cNvSpPr txBox="1">
              <a:spLocks/>
            </p:cNvSpPr>
            <p:nvPr/>
          </p:nvSpPr>
          <p:spPr>
            <a:xfrm>
              <a:off x="1230601" y="1877232"/>
              <a:ext cx="482008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sz="1800" dirty="0"/>
                <a:t>文件的读</a:t>
              </a:r>
              <a:r>
                <a:rPr lang="en-US" altLang="zh-CN" sz="1800" dirty="0"/>
                <a:t>/</a:t>
              </a:r>
              <a:r>
                <a:rPr lang="zh-CN" altLang="en-US" sz="1800" dirty="0"/>
                <a:t>写操作被转换成对内存的访问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3085" y="3071229"/>
            <a:ext cx="4739419" cy="358322"/>
            <a:chOff x="1096957" y="2213428"/>
            <a:chExt cx="4739419" cy="358322"/>
          </a:xfrm>
        </p:grpSpPr>
        <p:pic>
          <p:nvPicPr>
            <p:cNvPr id="49" name="图片 4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957" y="2297787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0" name="内容占位符 2"/>
            <p:cNvSpPr txBox="1">
              <a:spLocks/>
            </p:cNvSpPr>
            <p:nvPr/>
          </p:nvSpPr>
          <p:spPr>
            <a:xfrm>
              <a:off x="1230601" y="2213428"/>
              <a:ext cx="4605775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sz="1800" dirty="0"/>
                <a:t>可能导致缺页和</a:t>
              </a:r>
              <a:r>
                <a:rPr lang="en-US" altLang="zh-CN" sz="1800" dirty="0"/>
                <a:t>/</a:t>
              </a:r>
              <a:r>
                <a:rPr lang="zh-CN" altLang="en-US" sz="1800" dirty="0"/>
                <a:t>或设置为脏页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03085" y="3358710"/>
            <a:ext cx="6571387" cy="358322"/>
            <a:chOff x="1096957" y="2501460"/>
            <a:chExt cx="6571387" cy="358322"/>
          </a:xfrm>
        </p:grpSpPr>
        <p:pic>
          <p:nvPicPr>
            <p:cNvPr id="51" name="图片 5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957" y="2585819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2" name="内容占位符 2"/>
            <p:cNvSpPr txBox="1">
              <a:spLocks/>
            </p:cNvSpPr>
            <p:nvPr/>
          </p:nvSpPr>
          <p:spPr>
            <a:xfrm>
              <a:off x="1230601" y="2501460"/>
              <a:ext cx="6437743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sz="1800" dirty="0"/>
                <a:t>问题</a:t>
              </a:r>
              <a:r>
                <a:rPr lang="en-US" altLang="zh-CN" sz="1800" dirty="0"/>
                <a:t>: </a:t>
              </a:r>
              <a:r>
                <a:rPr lang="zh-CN" altLang="en-US" sz="1800" dirty="0"/>
                <a:t>页置换算法需要协调虚拟存储和页缓存间的页面数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67412" y="1634938"/>
            <a:ext cx="7228551" cy="655198"/>
            <a:chOff x="761284" y="720199"/>
            <a:chExt cx="7228551" cy="655198"/>
          </a:xfrm>
        </p:grpSpPr>
        <p:grpSp>
          <p:nvGrpSpPr>
            <p:cNvPr id="2" name="组合 1"/>
            <p:cNvGrpSpPr/>
            <p:nvPr/>
          </p:nvGrpSpPr>
          <p:grpSpPr>
            <a:xfrm>
              <a:off x="761284" y="720199"/>
              <a:ext cx="2521840" cy="428628"/>
              <a:chOff x="716416" y="627534"/>
              <a:chExt cx="2521840" cy="428628"/>
            </a:xfrm>
          </p:grpSpPr>
          <p:sp>
            <p:nvSpPr>
              <p:cNvPr id="36" name="内容占位符 2"/>
              <p:cNvSpPr txBox="1">
                <a:spLocks/>
              </p:cNvSpPr>
              <p:nvPr/>
            </p:nvSpPr>
            <p:spPr>
              <a:xfrm>
                <a:off x="1016059" y="627534"/>
                <a:ext cx="2222197" cy="428628"/>
              </a:xfrm>
              <a:prstGeom prst="rect">
                <a:avLst/>
              </a:prstGeom>
            </p:spPr>
            <p:txBody>
              <a:bodyPr/>
              <a:lstStyle>
                <a:lvl1pPr marL="269875" indent="-269875">
                  <a:buNone/>
                  <a:defRPr sz="2000" b="1" baseline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marL="269875" indent="-93663">
                  <a:buNone/>
                  <a:defRPr sz="2000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2pPr>
                <a:lvl3pPr>
                  <a:buNone/>
                  <a:defRPr sz="1800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3pPr>
              </a:lstStyle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</a:pPr>
                <a:r>
                  <a:rPr lang="zh-CN" altLang="en-US" sz="1800" dirty="0"/>
                  <a:t>虚拟页式存储</a:t>
                </a:r>
                <a:endParaRPr lang="en-US" altLang="zh-CN" sz="1800" dirty="0"/>
              </a:p>
            </p:txBody>
          </p:sp>
          <p:sp>
            <p:nvSpPr>
              <p:cNvPr id="40" name="TextBox 22"/>
              <p:cNvSpPr txBox="1"/>
              <p:nvPr/>
            </p:nvSpPr>
            <p:spPr>
              <a:xfrm>
                <a:off x="716416" y="663957"/>
                <a:ext cx="43339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342900" indent="-342900" eaLnBrk="1" fontAlgn="auto" hangingPunct="1">
                  <a:lnSpc>
                    <a:spcPct val="100000"/>
                  </a:lnSpc>
                  <a:spcAft>
                    <a:spcPts val="0"/>
                  </a:spcAft>
                  <a:buSzTx/>
                  <a:buNone/>
                </a:pPr>
                <a:r>
                  <a:rPr lang="zh-CN" altLang="en-US" b="1" dirty="0">
                    <a:solidFill>
                      <a:srgbClr val="11576A"/>
                    </a:solidFill>
                    <a:latin typeface="张海山锐谐体2.0-授权联系：Samtype@QQ.com" pitchFamily="2" charset="-122"/>
                    <a:ea typeface="张海山锐谐体2.0-授权联系：Samtype@QQ.com" pitchFamily="2" charset="-122"/>
                  </a:rPr>
                  <a:t>■</a:t>
                </a:r>
                <a:endPara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096957" y="1028246"/>
              <a:ext cx="6892878" cy="347151"/>
              <a:chOff x="1135506" y="964827"/>
              <a:chExt cx="6892878" cy="347151"/>
            </a:xfrm>
          </p:grpSpPr>
          <p:pic>
            <p:nvPicPr>
              <p:cNvPr id="41" name="图片 40" descr="小点1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35506" y="1049186"/>
                <a:ext cx="151066" cy="148997"/>
              </a:xfrm>
              <a:prstGeom prst="rect">
                <a:avLst/>
              </a:prstGeom>
              <a:effectLst/>
            </p:spPr>
          </p:pic>
          <p:sp>
            <p:nvSpPr>
              <p:cNvPr id="42" name="内容占位符 2"/>
              <p:cNvSpPr txBox="1">
                <a:spLocks/>
              </p:cNvSpPr>
              <p:nvPr/>
            </p:nvSpPr>
            <p:spPr>
              <a:xfrm>
                <a:off x="1268069" y="964827"/>
                <a:ext cx="6760315" cy="347151"/>
              </a:xfrm>
              <a:prstGeom prst="rect">
                <a:avLst/>
              </a:prstGeom>
            </p:spPr>
            <p:txBody>
              <a:bodyPr/>
              <a:lstStyle>
                <a:lvl1pPr marL="269875" indent="-269875">
                  <a:buNone/>
                  <a:defRPr sz="2000" b="1" baseline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marL="269875" indent="-93663">
                  <a:buNone/>
                  <a:defRPr sz="2000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2pPr>
                <a:lvl3pPr>
                  <a:buNone/>
                  <a:defRPr sz="1800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defRPr>
                </a:lvl3pPr>
              </a:lstStyle>
              <a:p>
                <a:pPr marL="0" lvl="1" indent="0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</a:pPr>
                <a:r>
                  <a:rPr lang="zh-CN" altLang="en-US" sz="1800" dirty="0"/>
                  <a:t>在虚拟地址空间中虚拟页面可映射到本地外存文件中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67408" y="2215832"/>
            <a:ext cx="3290796" cy="428628"/>
            <a:chOff x="697961" y="1242894"/>
            <a:chExt cx="3290796" cy="428628"/>
          </a:xfrm>
        </p:grpSpPr>
        <p:sp>
          <p:nvSpPr>
            <p:cNvPr id="45" name="内容占位符 2"/>
            <p:cNvSpPr txBox="1">
              <a:spLocks/>
            </p:cNvSpPr>
            <p:nvPr/>
          </p:nvSpPr>
          <p:spPr>
            <a:xfrm>
              <a:off x="974471" y="1242894"/>
              <a:ext cx="301428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sz="1800" dirty="0"/>
                <a:t>文件数据块的页缓存</a:t>
              </a:r>
              <a:endParaRPr lang="en-US" altLang="zh-CN" sz="1800" dirty="0"/>
            </a:p>
          </p:txBody>
        </p:sp>
        <p:sp>
          <p:nvSpPr>
            <p:cNvPr id="46" name="TextBox 22"/>
            <p:cNvSpPr txBox="1"/>
            <p:nvPr/>
          </p:nvSpPr>
          <p:spPr>
            <a:xfrm>
              <a:off x="697961" y="1242894"/>
              <a:ext cx="43339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873678" y="3933056"/>
            <a:ext cx="4454570" cy="2293458"/>
            <a:chOff x="1851652" y="2813961"/>
            <a:chExt cx="4454570" cy="2293458"/>
          </a:xfrm>
        </p:grpSpPr>
        <p:sp>
          <p:nvSpPr>
            <p:cNvPr id="53" name="Rectangle 5"/>
            <p:cNvSpPr>
              <a:spLocks noChangeArrowheads="1"/>
            </p:cNvSpPr>
            <p:nvPr/>
          </p:nvSpPr>
          <p:spPr bwMode="auto">
            <a:xfrm>
              <a:off x="1949624" y="2847363"/>
              <a:ext cx="2667000" cy="304800"/>
            </a:xfrm>
            <a:prstGeom prst="rect">
              <a:avLst/>
            </a:prstGeom>
            <a:gradFill>
              <a:gsLst>
                <a:gs pos="0">
                  <a:srgbClr val="0EB1C8"/>
                </a:gs>
                <a:gs pos="100000">
                  <a:srgbClr val="11576A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3472037" y="2847363"/>
              <a:ext cx="228600" cy="304800"/>
            </a:xfrm>
            <a:prstGeom prst="rect">
              <a:avLst/>
            </a:prstGeom>
            <a:solidFill>
              <a:srgbClr val="2929FF"/>
            </a:solidFill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55" name="TextBox 7"/>
            <p:cNvSpPr txBox="1">
              <a:spLocks noChangeArrowheads="1"/>
            </p:cNvSpPr>
            <p:nvPr/>
          </p:nvSpPr>
          <p:spPr bwMode="auto">
            <a:xfrm>
              <a:off x="4985012" y="2813961"/>
              <a:ext cx="1107996" cy="369332"/>
            </a:xfrm>
            <a:prstGeom prst="rect">
              <a:avLst/>
            </a:prstGeom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8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虚拟内存</a:t>
              </a:r>
              <a:endParaRPr lang="en-US" altLang="zh-CN" sz="18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4083224" y="4785700"/>
              <a:ext cx="1524000" cy="304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4235624" y="2847363"/>
              <a:ext cx="228600" cy="304800"/>
            </a:xfrm>
            <a:prstGeom prst="rect">
              <a:avLst/>
            </a:prstGeom>
            <a:solidFill>
              <a:srgbClr val="2929FF"/>
            </a:solidFill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4235624" y="4785700"/>
              <a:ext cx="228600" cy="304800"/>
            </a:xfrm>
            <a:prstGeom prst="rect">
              <a:avLst/>
            </a:prstGeom>
            <a:solidFill>
              <a:srgbClr val="2929FF"/>
            </a:solidFill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cxnSp>
          <p:nvCxnSpPr>
            <p:cNvPr id="81" name="Straight Connector 15"/>
            <p:cNvCxnSpPr>
              <a:cxnSpLocks noChangeShapeType="1"/>
            </p:cNvCxnSpPr>
            <p:nvPr/>
          </p:nvCxnSpPr>
          <p:spPr bwMode="auto">
            <a:xfrm>
              <a:off x="3484511" y="3152163"/>
              <a:ext cx="0" cy="124516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16"/>
            <p:cNvCxnSpPr>
              <a:cxnSpLocks noChangeShapeType="1"/>
            </p:cNvCxnSpPr>
            <p:nvPr/>
          </p:nvCxnSpPr>
          <p:spPr bwMode="auto">
            <a:xfrm flipH="1">
              <a:off x="3691339" y="3152163"/>
              <a:ext cx="2" cy="124516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17"/>
            <p:cNvCxnSpPr>
              <a:cxnSpLocks noChangeShapeType="1"/>
            </p:cNvCxnSpPr>
            <p:nvPr/>
          </p:nvCxnSpPr>
          <p:spPr bwMode="auto">
            <a:xfrm rot="5400000">
              <a:off x="3408311" y="3988775"/>
              <a:ext cx="1676400" cy="31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18"/>
            <p:cNvCxnSpPr>
              <a:cxnSpLocks noChangeShapeType="1"/>
            </p:cNvCxnSpPr>
            <p:nvPr/>
          </p:nvCxnSpPr>
          <p:spPr bwMode="auto">
            <a:xfrm rot="5400000">
              <a:off x="3615138" y="3988775"/>
              <a:ext cx="1677988" cy="158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5" name="Rectangle 19"/>
            <p:cNvSpPr>
              <a:spLocks noChangeArrowheads="1"/>
            </p:cNvSpPr>
            <p:nvPr/>
          </p:nvSpPr>
          <p:spPr bwMode="auto">
            <a:xfrm>
              <a:off x="3168824" y="4099900"/>
              <a:ext cx="1676400" cy="304800"/>
            </a:xfrm>
            <a:prstGeom prst="rect">
              <a:avLst/>
            </a:prstGeom>
            <a:gradFill>
              <a:gsLst>
                <a:gs pos="0">
                  <a:srgbClr val="92D050"/>
                </a:gs>
                <a:gs pos="100000">
                  <a:srgbClr val="00B05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86" name="Rounded Rectangle 20"/>
            <p:cNvSpPr>
              <a:spLocks noChangeArrowheads="1"/>
            </p:cNvSpPr>
            <p:nvPr/>
          </p:nvSpPr>
          <p:spPr bwMode="auto">
            <a:xfrm>
              <a:off x="1851652" y="3456963"/>
              <a:ext cx="4145632" cy="381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00"/>
                </a:gs>
                <a:gs pos="100000">
                  <a:srgbClr val="FFC0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微软雅黑"/>
                  <a:ea typeface="微软雅黑"/>
                </a:rPr>
                <a:t>内核中的存储管理机构</a:t>
              </a:r>
              <a:endParaRPr lang="en-US" altLang="zh-CN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7" name="Rectangle 21"/>
            <p:cNvSpPr>
              <a:spLocks noChangeArrowheads="1"/>
            </p:cNvSpPr>
            <p:nvPr/>
          </p:nvSpPr>
          <p:spPr bwMode="auto">
            <a:xfrm>
              <a:off x="3472037" y="4099900"/>
              <a:ext cx="228600" cy="304800"/>
            </a:xfrm>
            <a:prstGeom prst="rect">
              <a:avLst/>
            </a:prstGeom>
            <a:solidFill>
              <a:srgbClr val="2929FF"/>
            </a:solidFill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88" name="Rectangle 22"/>
            <p:cNvSpPr>
              <a:spLocks noChangeArrowheads="1"/>
            </p:cNvSpPr>
            <p:nvPr/>
          </p:nvSpPr>
          <p:spPr bwMode="auto">
            <a:xfrm>
              <a:off x="4235624" y="4099900"/>
              <a:ext cx="228600" cy="304800"/>
            </a:xfrm>
            <a:prstGeom prst="rect">
              <a:avLst/>
            </a:prstGeom>
            <a:solidFill>
              <a:srgbClr val="2929FF"/>
            </a:solidFill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89" name="TextBox 23"/>
            <p:cNvSpPr txBox="1">
              <a:spLocks noChangeArrowheads="1"/>
            </p:cNvSpPr>
            <p:nvPr/>
          </p:nvSpPr>
          <p:spPr bwMode="auto">
            <a:xfrm>
              <a:off x="5328954" y="4068329"/>
              <a:ext cx="646331" cy="369332"/>
            </a:xfrm>
            <a:prstGeom prst="rect">
              <a:avLst/>
            </a:prstGeom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8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主存</a:t>
              </a:r>
              <a:endParaRPr lang="en-US" altLang="zh-CN" sz="18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0" name="TextBox 24"/>
            <p:cNvSpPr txBox="1">
              <a:spLocks noChangeArrowheads="1"/>
            </p:cNvSpPr>
            <p:nvPr/>
          </p:nvSpPr>
          <p:spPr bwMode="auto">
            <a:xfrm>
              <a:off x="5659891" y="4738087"/>
              <a:ext cx="646331" cy="369332"/>
            </a:xfrm>
            <a:prstGeom prst="rect">
              <a:avLst/>
            </a:prstGeom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8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外存</a:t>
              </a:r>
              <a:endParaRPr lang="en-US" altLang="zh-CN" sz="18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0" name="TextBox 15"/>
            <p:cNvSpPr txBox="1">
              <a:spLocks noChangeArrowheads="1"/>
            </p:cNvSpPr>
            <p:nvPr/>
          </p:nvSpPr>
          <p:spPr bwMode="auto">
            <a:xfrm>
              <a:off x="4641130" y="4768823"/>
              <a:ext cx="101822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对换文件</a:t>
              </a:r>
              <a:endParaRPr lang="en-US" altLang="zh-CN" sz="16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861806" y="5178147"/>
            <a:ext cx="2633969" cy="369332"/>
            <a:chOff x="1839776" y="4059052"/>
            <a:chExt cx="2633969" cy="369332"/>
          </a:xfrm>
        </p:grpSpPr>
        <p:sp>
          <p:nvSpPr>
            <p:cNvPr id="63" name="TextBox 29"/>
            <p:cNvSpPr txBox="1">
              <a:spLocks noChangeArrowheads="1"/>
            </p:cNvSpPr>
            <p:nvPr/>
          </p:nvSpPr>
          <p:spPr bwMode="auto">
            <a:xfrm>
              <a:off x="1839776" y="4059052"/>
              <a:ext cx="877163" cy="369332"/>
            </a:xfrm>
            <a:prstGeom prst="rect">
              <a:avLst/>
            </a:prstGeom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8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页缓存</a:t>
              </a:r>
              <a:endParaRPr lang="en-US" altLang="zh-CN" sz="18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cxnSp>
          <p:nvCxnSpPr>
            <p:cNvPr id="64" name="Straight Arrow Connector 31"/>
            <p:cNvCxnSpPr>
              <a:cxnSpLocks noChangeShapeType="1"/>
            </p:cNvCxnSpPr>
            <p:nvPr/>
          </p:nvCxnSpPr>
          <p:spPr bwMode="auto">
            <a:xfrm>
              <a:off x="2689852" y="4252300"/>
              <a:ext cx="457200" cy="1588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Rectangle 21"/>
            <p:cNvSpPr>
              <a:spLocks noChangeArrowheads="1"/>
            </p:cNvSpPr>
            <p:nvPr/>
          </p:nvSpPr>
          <p:spPr bwMode="auto">
            <a:xfrm>
              <a:off x="3476938" y="4092525"/>
              <a:ext cx="228600" cy="3048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66" name="Rectangle 22"/>
            <p:cNvSpPr>
              <a:spLocks noChangeArrowheads="1"/>
            </p:cNvSpPr>
            <p:nvPr/>
          </p:nvSpPr>
          <p:spPr bwMode="auto">
            <a:xfrm flipH="1">
              <a:off x="4243334" y="4090111"/>
              <a:ext cx="230411" cy="30721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01673" y="5852788"/>
            <a:ext cx="2251181" cy="369332"/>
            <a:chOff x="1679643" y="4733693"/>
            <a:chExt cx="2251181" cy="369332"/>
          </a:xfrm>
        </p:grpSpPr>
        <p:sp>
          <p:nvSpPr>
            <p:cNvPr id="67" name="TextBox 12"/>
            <p:cNvSpPr txBox="1">
              <a:spLocks noChangeArrowheads="1"/>
            </p:cNvSpPr>
            <p:nvPr/>
          </p:nvSpPr>
          <p:spPr bwMode="auto">
            <a:xfrm>
              <a:off x="1679643" y="4733693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8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文件</a:t>
              </a:r>
              <a:endParaRPr lang="en-US" altLang="zh-CN" sz="18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8" name="Rectangle 28"/>
            <p:cNvSpPr>
              <a:spLocks noChangeArrowheads="1"/>
            </p:cNvSpPr>
            <p:nvPr/>
          </p:nvSpPr>
          <p:spPr bwMode="auto">
            <a:xfrm>
              <a:off x="2406824" y="4785700"/>
              <a:ext cx="1524000" cy="304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  <p:sp>
          <p:nvSpPr>
            <p:cNvPr id="69" name="Rectangle 27"/>
            <p:cNvSpPr>
              <a:spLocks noChangeArrowheads="1"/>
            </p:cNvSpPr>
            <p:nvPr/>
          </p:nvSpPr>
          <p:spPr bwMode="auto">
            <a:xfrm>
              <a:off x="3473624" y="4785700"/>
              <a:ext cx="228600" cy="304800"/>
            </a:xfrm>
            <a:prstGeom prst="rect">
              <a:avLst/>
            </a:prstGeom>
            <a:solidFill>
              <a:srgbClr val="2929FF"/>
            </a:solidFill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宋体" charset="0"/>
                <a:cs typeface="宋体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499453" y="5516424"/>
            <a:ext cx="205373" cy="388375"/>
            <a:chOff x="3477423" y="4397325"/>
            <a:chExt cx="205373" cy="388375"/>
          </a:xfrm>
        </p:grpSpPr>
        <p:cxnSp>
          <p:nvCxnSpPr>
            <p:cNvPr id="72" name="Straight Connector 15"/>
            <p:cNvCxnSpPr>
              <a:cxnSpLocks noChangeShapeType="1"/>
            </p:cNvCxnSpPr>
            <p:nvPr/>
          </p:nvCxnSpPr>
          <p:spPr bwMode="auto">
            <a:xfrm>
              <a:off x="3477423" y="4397325"/>
              <a:ext cx="0" cy="3883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Straight Connector 16"/>
            <p:cNvCxnSpPr>
              <a:cxnSpLocks noChangeShapeType="1"/>
            </p:cNvCxnSpPr>
            <p:nvPr/>
          </p:nvCxnSpPr>
          <p:spPr bwMode="auto">
            <a:xfrm>
              <a:off x="3682796" y="4404700"/>
              <a:ext cx="0" cy="38100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" name="标题 11">
            <a:extLst>
              <a:ext uri="{FF2B5EF4-FFF2-40B4-BE49-F238E27FC236}">
                <a16:creationId xmlns:a16="http://schemas.microsoft.com/office/drawing/2014/main" id="{4A503B06-768B-5F96-8DCD-5E41C9F9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页缓存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92029D9-434F-21E2-7CA6-82B0289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681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71664" y="1869624"/>
            <a:ext cx="2571768" cy="571504"/>
            <a:chOff x="1723587" y="928676"/>
            <a:chExt cx="2571768" cy="571504"/>
          </a:xfrm>
        </p:grpSpPr>
        <p:sp>
          <p:nvSpPr>
            <p:cNvPr id="4" name="矩形 3"/>
            <p:cNvSpPr/>
            <p:nvPr/>
          </p:nvSpPr>
          <p:spPr>
            <a:xfrm>
              <a:off x="1723587" y="928676"/>
              <a:ext cx="2571768" cy="571504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65687" y="102438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prstClr val="white"/>
                  </a:solidFill>
                  <a:latin typeface="微软雅黑"/>
                  <a:ea typeface="微软雅黑"/>
                </a:rPr>
                <a:t>虚拟页对换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16947" y="1838380"/>
            <a:ext cx="2256687" cy="646331"/>
            <a:chOff x="4568866" y="918428"/>
            <a:chExt cx="2256687" cy="646331"/>
          </a:xfrm>
        </p:grpSpPr>
        <p:sp>
          <p:nvSpPr>
            <p:cNvPr id="6" name="矩形 5"/>
            <p:cNvSpPr/>
            <p:nvPr/>
          </p:nvSpPr>
          <p:spPr>
            <a:xfrm>
              <a:off x="4568866" y="951254"/>
              <a:ext cx="2232000" cy="571504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95262" y="918428"/>
              <a:ext cx="22302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prstClr val="white"/>
                  </a:solidFill>
                  <a:latin typeface="微软雅黑"/>
                  <a:ea typeface="微软雅黑"/>
                </a:rPr>
                <a:t>文件读写</a:t>
              </a:r>
              <a:endParaRPr lang="en-US" altLang="zh-CN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b="1" dirty="0">
                  <a:solidFill>
                    <a:prstClr val="white"/>
                  </a:solidFill>
                  <a:latin typeface="微软雅黑"/>
                  <a:ea typeface="微软雅黑"/>
                </a:rPr>
                <a:t>read() and write()</a:t>
              </a:r>
              <a:endParaRPr lang="zh-CN" altLang="en-US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95176" y="2436728"/>
            <a:ext cx="1512000" cy="1075970"/>
            <a:chOff x="2247099" y="1495780"/>
            <a:chExt cx="1512000" cy="1075970"/>
          </a:xfrm>
        </p:grpSpPr>
        <p:grpSp>
          <p:nvGrpSpPr>
            <p:cNvPr id="14" name="组合 13"/>
            <p:cNvGrpSpPr/>
            <p:nvPr/>
          </p:nvGrpSpPr>
          <p:grpSpPr>
            <a:xfrm>
              <a:off x="2247099" y="2000246"/>
              <a:ext cx="1512000" cy="571504"/>
              <a:chOff x="2247099" y="2000246"/>
              <a:chExt cx="1512000" cy="57150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247099" y="2000246"/>
                <a:ext cx="1512000" cy="571504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64517" y="2115002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zh-CN" altLang="en-US" b="1" dirty="0">
                    <a:solidFill>
                      <a:prstClr val="white"/>
                    </a:solidFill>
                    <a:latin typeface="微软雅黑"/>
                    <a:ea typeface="微软雅黑"/>
                  </a:rPr>
                  <a:t>页缓存</a:t>
                </a:r>
              </a:p>
            </p:txBody>
          </p:sp>
        </p:grpSp>
        <p:cxnSp>
          <p:nvCxnSpPr>
            <p:cNvPr id="15" name="直接箭头连接符 14"/>
            <p:cNvCxnSpPr/>
            <p:nvPr/>
          </p:nvCxnSpPr>
          <p:spPr>
            <a:xfrm rot="16200000" flipH="1">
              <a:off x="2750865" y="1748013"/>
              <a:ext cx="504466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934236" y="4617606"/>
            <a:ext cx="1656000" cy="1115650"/>
            <a:chOff x="3586159" y="3676658"/>
            <a:chExt cx="1656000" cy="1115650"/>
          </a:xfrm>
        </p:grpSpPr>
        <p:grpSp>
          <p:nvGrpSpPr>
            <p:cNvPr id="19" name="组合 18"/>
            <p:cNvGrpSpPr/>
            <p:nvPr/>
          </p:nvGrpSpPr>
          <p:grpSpPr>
            <a:xfrm>
              <a:off x="3586159" y="4220804"/>
              <a:ext cx="1656000" cy="571504"/>
              <a:chOff x="3586159" y="4220804"/>
              <a:chExt cx="1656000" cy="571504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586159" y="4220804"/>
                <a:ext cx="1656000" cy="571504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842957" y="4311497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zh-CN" altLang="en-US" b="1" dirty="0">
                    <a:solidFill>
                      <a:prstClr val="white"/>
                    </a:solidFill>
                    <a:latin typeface="微软雅黑"/>
                    <a:ea typeface="微软雅黑"/>
                  </a:rPr>
                  <a:t>文件系统</a:t>
                </a:r>
              </a:p>
            </p:txBody>
          </p:sp>
        </p:grpSp>
        <p:cxnSp>
          <p:nvCxnSpPr>
            <p:cNvPr id="16" name="直接箭头连接符 15"/>
            <p:cNvCxnSpPr/>
            <p:nvPr/>
          </p:nvCxnSpPr>
          <p:spPr>
            <a:xfrm rot="16200000" flipH="1">
              <a:off x="4144722" y="3928891"/>
              <a:ext cx="504466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4602036" y="2494423"/>
            <a:ext cx="2326157" cy="2123187"/>
            <a:chOff x="3253955" y="1553471"/>
            <a:chExt cx="2326157" cy="2123187"/>
          </a:xfrm>
        </p:grpSpPr>
        <p:grpSp>
          <p:nvGrpSpPr>
            <p:cNvPr id="17" name="组合 16"/>
            <p:cNvGrpSpPr/>
            <p:nvPr/>
          </p:nvGrpSpPr>
          <p:grpSpPr>
            <a:xfrm>
              <a:off x="3560759" y="3105154"/>
              <a:ext cx="1656000" cy="571504"/>
              <a:chOff x="3560759" y="3105154"/>
              <a:chExt cx="1656000" cy="57150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560759" y="3105154"/>
                <a:ext cx="1656000" cy="571504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690900" y="3211303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zh-CN" altLang="en-US" b="1" dirty="0">
                    <a:solidFill>
                      <a:prstClr val="white"/>
                    </a:solidFill>
                    <a:latin typeface="微软雅黑"/>
                    <a:ea typeface="微软雅黑"/>
                  </a:rPr>
                  <a:t>数据块缓存</a:t>
                </a:r>
              </a:p>
            </p:txBody>
          </p:sp>
        </p:grpSp>
        <p:cxnSp>
          <p:nvCxnSpPr>
            <p:cNvPr id="18" name="直接箭头连接符 17"/>
            <p:cNvCxnSpPr/>
            <p:nvPr/>
          </p:nvCxnSpPr>
          <p:spPr>
            <a:xfrm>
              <a:off x="3253955" y="2590800"/>
              <a:ext cx="660400" cy="482600"/>
            </a:xfrm>
            <a:prstGeom prst="straightConnector1">
              <a:avLst/>
            </a:prstGeom>
            <a:ln w="38100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>
              <a:off x="4568866" y="1553471"/>
              <a:ext cx="1011246" cy="1509682"/>
            </a:xfrm>
            <a:prstGeom prst="straightConnector1">
              <a:avLst/>
            </a:prstGeom>
            <a:ln w="38100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标题 26">
            <a:extLst>
              <a:ext uri="{FF2B5EF4-FFF2-40B4-BE49-F238E27FC236}">
                <a16:creationId xmlns:a16="http://schemas.microsoft.com/office/drawing/2014/main" id="{4117C244-0AFF-825A-B596-246A25E7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数据块缓存</a:t>
            </a:r>
          </a:p>
        </p:txBody>
      </p: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3B4C14D0-0425-FFDD-C0FD-E90BDD96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2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34945" y="2060848"/>
            <a:ext cx="2571768" cy="571504"/>
            <a:chOff x="428596" y="1203598"/>
            <a:chExt cx="2571768" cy="571504"/>
          </a:xfrm>
        </p:grpSpPr>
        <p:sp>
          <p:nvSpPr>
            <p:cNvPr id="4" name="矩形 3"/>
            <p:cNvSpPr/>
            <p:nvPr/>
          </p:nvSpPr>
          <p:spPr>
            <a:xfrm>
              <a:off x="428596" y="1203598"/>
              <a:ext cx="2571768" cy="571504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55876" y="130468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prstClr val="white"/>
                  </a:solidFill>
                  <a:latin typeface="微软雅黑"/>
                  <a:ea typeface="微软雅黑"/>
                </a:rPr>
                <a:t>虚拟页对换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76752" y="2060852"/>
            <a:ext cx="2235472" cy="646331"/>
            <a:chOff x="3270403" y="1203598"/>
            <a:chExt cx="2235472" cy="646331"/>
          </a:xfrm>
        </p:grpSpPr>
        <p:sp>
          <p:nvSpPr>
            <p:cNvPr id="6" name="矩形 5"/>
            <p:cNvSpPr/>
            <p:nvPr/>
          </p:nvSpPr>
          <p:spPr>
            <a:xfrm>
              <a:off x="3273875" y="1226176"/>
              <a:ext cx="2232000" cy="571504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0403" y="1203598"/>
              <a:ext cx="22302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prstClr val="white"/>
                  </a:solidFill>
                  <a:latin typeface="微软雅黑"/>
                  <a:ea typeface="微软雅黑"/>
                </a:rPr>
                <a:t>文件读写</a:t>
              </a:r>
              <a:endParaRPr lang="en-US" altLang="zh-CN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b="1" dirty="0">
                  <a:solidFill>
                    <a:prstClr val="white"/>
                  </a:solidFill>
                  <a:latin typeface="微软雅黑"/>
                  <a:ea typeface="微软雅黑"/>
                </a:rPr>
                <a:t>read() and write()</a:t>
              </a:r>
              <a:endParaRPr lang="zh-CN" altLang="en-US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97517" y="3802718"/>
            <a:ext cx="1656000" cy="1115650"/>
            <a:chOff x="2291168" y="2945468"/>
            <a:chExt cx="1656000" cy="1115650"/>
          </a:xfrm>
        </p:grpSpPr>
        <p:grpSp>
          <p:nvGrpSpPr>
            <p:cNvPr id="9" name="组合 8"/>
            <p:cNvGrpSpPr/>
            <p:nvPr/>
          </p:nvGrpSpPr>
          <p:grpSpPr>
            <a:xfrm>
              <a:off x="2291168" y="3489614"/>
              <a:ext cx="1656000" cy="571504"/>
              <a:chOff x="2291168" y="3489614"/>
              <a:chExt cx="1656000" cy="571504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291168" y="3489614"/>
                <a:ext cx="1656000" cy="571504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565170" y="359070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zh-CN" altLang="en-US" b="1" dirty="0">
                    <a:solidFill>
                      <a:prstClr val="white"/>
                    </a:solidFill>
                    <a:latin typeface="微软雅黑"/>
                    <a:ea typeface="微软雅黑"/>
                  </a:rPr>
                  <a:t>文件系统</a:t>
                </a:r>
              </a:p>
            </p:txBody>
          </p:sp>
        </p:grpSp>
        <p:cxnSp>
          <p:nvCxnSpPr>
            <p:cNvPr id="15" name="直接箭头连接符 14"/>
            <p:cNvCxnSpPr/>
            <p:nvPr/>
          </p:nvCxnSpPr>
          <p:spPr>
            <a:xfrm rot="16200000" flipH="1">
              <a:off x="2849731" y="3197701"/>
              <a:ext cx="504466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565317" y="2716860"/>
            <a:ext cx="2067345" cy="1085858"/>
            <a:chOff x="1958964" y="1859610"/>
            <a:chExt cx="2067345" cy="1085858"/>
          </a:xfrm>
        </p:grpSpPr>
        <p:grpSp>
          <p:nvGrpSpPr>
            <p:cNvPr id="8" name="组合 7"/>
            <p:cNvGrpSpPr/>
            <p:nvPr/>
          </p:nvGrpSpPr>
          <p:grpSpPr>
            <a:xfrm>
              <a:off x="2265768" y="2373964"/>
              <a:ext cx="1656000" cy="571504"/>
              <a:chOff x="2265768" y="2373964"/>
              <a:chExt cx="1656000" cy="57150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2265768" y="2373964"/>
                <a:ext cx="1656000" cy="571504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55186" y="2477126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zh-CN" altLang="en-US" b="1" dirty="0">
                    <a:solidFill>
                      <a:prstClr val="white"/>
                    </a:solidFill>
                    <a:latin typeface="微软雅黑"/>
                    <a:ea typeface="微软雅黑"/>
                  </a:rPr>
                  <a:t>页缓存</a:t>
                </a:r>
              </a:p>
            </p:txBody>
          </p:sp>
        </p:grpSp>
        <p:cxnSp>
          <p:nvCxnSpPr>
            <p:cNvPr id="16" name="直接箭头连接符 15"/>
            <p:cNvCxnSpPr/>
            <p:nvPr/>
          </p:nvCxnSpPr>
          <p:spPr>
            <a:xfrm>
              <a:off x="1958964" y="1859610"/>
              <a:ext cx="660400" cy="482600"/>
            </a:xfrm>
            <a:prstGeom prst="straightConnector1">
              <a:avLst/>
            </a:prstGeom>
            <a:ln w="38100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3442109" y="1862422"/>
              <a:ext cx="584200" cy="469900"/>
            </a:xfrm>
            <a:prstGeom prst="straightConnector1">
              <a:avLst/>
            </a:prstGeom>
            <a:ln w="38100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CDB9952-E478-6F8B-2AEA-68E50C7DDE12}"/>
              </a:ext>
            </a:extLst>
          </p:cNvPr>
          <p:cNvSpPr txBox="1"/>
          <p:nvPr/>
        </p:nvSpPr>
        <p:spPr>
          <a:xfrm>
            <a:off x="8256240" y="2531266"/>
            <a:ext cx="34563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细节：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read/write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并没有固定的大小，合并之后，统一采用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虚拟页没有清晰的读写标记而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read/write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可以清楚的知道是否命中</a:t>
            </a:r>
          </a:p>
        </p:txBody>
      </p:sp>
      <p:sp>
        <p:nvSpPr>
          <p:cNvPr id="23" name="标题 22">
            <a:extLst>
              <a:ext uri="{FF2B5EF4-FFF2-40B4-BE49-F238E27FC236}">
                <a16:creationId xmlns:a16="http://schemas.microsoft.com/office/drawing/2014/main" id="{DE371889-D6B5-EEA6-23E0-C95BC83C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页缓存</a:t>
            </a:r>
          </a:p>
        </p:txBody>
      </p: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F41ADA9C-CC71-2A57-63EA-7C9875A6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9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E0BF073B-729F-064A-9185-3DC28912AF5F}" type="slidenum">
              <a:rPr lang="en-US" b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algn="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39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Split-Level I/O Scheduling: Multi-Layer Hooks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647728" y="1862658"/>
            <a:ext cx="4872133" cy="3942606"/>
            <a:chOff x="1383625" y="1446985"/>
            <a:chExt cx="5604708" cy="4980535"/>
          </a:xfrm>
        </p:grpSpPr>
        <p:grpSp>
          <p:nvGrpSpPr>
            <p:cNvPr id="132" name="Group 131"/>
            <p:cNvGrpSpPr/>
            <p:nvPr/>
          </p:nvGrpSpPr>
          <p:grpSpPr>
            <a:xfrm>
              <a:off x="1383625" y="2398075"/>
              <a:ext cx="5538675" cy="515631"/>
              <a:chOff x="1369609" y="2658607"/>
              <a:chExt cx="3131712" cy="430941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1377562" y="2658607"/>
                <a:ext cx="3123759" cy="42319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1369609" y="2699616"/>
                <a:ext cx="1289674" cy="3899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Page Cache</a:t>
                </a:r>
              </a:p>
            </p:txBody>
          </p:sp>
        </p:grpSp>
        <p:sp>
          <p:nvSpPr>
            <p:cNvPr id="135" name="Rounded Rectangle 134"/>
            <p:cNvSpPr/>
            <p:nvPr/>
          </p:nvSpPr>
          <p:spPr>
            <a:xfrm>
              <a:off x="3653801" y="2502400"/>
              <a:ext cx="417930" cy="298215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3653801" y="1456447"/>
              <a:ext cx="1107991" cy="466562"/>
              <a:chOff x="1324688" y="2423945"/>
              <a:chExt cx="3176633" cy="1071713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377562" y="2658607"/>
                <a:ext cx="3123759" cy="8229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324688" y="2423945"/>
                <a:ext cx="3123761" cy="10717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583553" y="1465913"/>
              <a:ext cx="1107991" cy="471570"/>
              <a:chOff x="1324688" y="2398353"/>
              <a:chExt cx="3176633" cy="1083214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377562" y="2658607"/>
                <a:ext cx="3123759" cy="8229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1324688" y="2398353"/>
                <a:ext cx="3123761" cy="10717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1677192" y="1446985"/>
              <a:ext cx="1107991" cy="469888"/>
              <a:chOff x="1324688" y="2402213"/>
              <a:chExt cx="3176633" cy="107935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377562" y="2658607"/>
                <a:ext cx="3123759" cy="8229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324688" y="2402213"/>
                <a:ext cx="3123761" cy="10717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1397691" y="1916879"/>
              <a:ext cx="842718" cy="488482"/>
              <a:chOff x="1377561" y="2305802"/>
              <a:chExt cx="842718" cy="521874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1377561" y="2370758"/>
                <a:ext cx="842718" cy="456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read()</a:t>
                </a:r>
              </a:p>
            </p:txBody>
          </p:sp>
          <p:cxnSp>
            <p:nvCxnSpPr>
              <p:cNvPr id="147" name="Straight Connector 146"/>
              <p:cNvCxnSpPr>
                <a:stCxn id="143" idx="2"/>
              </p:cNvCxnSpPr>
              <p:nvPr/>
            </p:nvCxnSpPr>
            <p:spPr>
              <a:xfrm>
                <a:off x="2220279" y="2305802"/>
                <a:ext cx="0" cy="514089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3321419" y="1916879"/>
              <a:ext cx="946848" cy="488482"/>
              <a:chOff x="1315671" y="2305802"/>
              <a:chExt cx="946848" cy="521874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1315671" y="2370758"/>
                <a:ext cx="946848" cy="456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write()</a:t>
                </a:r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2220279" y="2305802"/>
                <a:ext cx="0" cy="514089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/>
            <p:cNvGrpSpPr/>
            <p:nvPr/>
          </p:nvGrpSpPr>
          <p:grpSpPr>
            <a:xfrm>
              <a:off x="5462439" y="1937483"/>
              <a:ext cx="848074" cy="1578789"/>
              <a:chOff x="1516689" y="2305802"/>
              <a:chExt cx="848074" cy="1686713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1516689" y="2348744"/>
                <a:ext cx="848074" cy="456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alibri"/>
                    <a:ea typeface="+mn-ea"/>
                  </a:rPr>
                  <a:t>fsync()</a:t>
                </a:r>
              </a:p>
            </p:txBody>
          </p:sp>
          <p:cxnSp>
            <p:nvCxnSpPr>
              <p:cNvPr id="153" name="Straight Connector 152"/>
              <p:cNvCxnSpPr/>
              <p:nvPr/>
            </p:nvCxnSpPr>
            <p:spPr>
              <a:xfrm>
                <a:off x="2220279" y="2305802"/>
                <a:ext cx="0" cy="168671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>
              <a:off x="1383625" y="3514549"/>
              <a:ext cx="5590643" cy="467238"/>
              <a:chOff x="1397692" y="3985964"/>
              <a:chExt cx="5616411" cy="586036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397692" y="3985964"/>
                <a:ext cx="5616411" cy="58603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1397692" y="3985964"/>
                <a:ext cx="5616411" cy="585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  <a:ea typeface="+mn-ea"/>
                  </a:rPr>
                  <a:t>File System</a:t>
                </a: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2964884" y="2917246"/>
              <a:ext cx="1397365" cy="599025"/>
              <a:chOff x="2594903" y="3490582"/>
              <a:chExt cx="1397365" cy="599025"/>
            </a:xfrm>
          </p:grpSpPr>
          <p:sp>
            <p:nvSpPr>
              <p:cNvPr id="158" name="TextBox 157"/>
              <p:cNvSpPr txBox="1"/>
              <p:nvPr/>
            </p:nvSpPr>
            <p:spPr>
              <a:xfrm>
                <a:off x="2606119" y="3630533"/>
                <a:ext cx="1386149" cy="42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Calibri"/>
                    <a:ea typeface="+mn-ea"/>
                  </a:rPr>
                  <a:t>write-back</a:t>
                </a:r>
              </a:p>
            </p:txBody>
          </p:sp>
          <p:cxnSp>
            <p:nvCxnSpPr>
              <p:cNvPr id="159" name="Straight Connector 158"/>
              <p:cNvCxnSpPr/>
              <p:nvPr/>
            </p:nvCxnSpPr>
            <p:spPr>
              <a:xfrm>
                <a:off x="2594903" y="3490582"/>
                <a:ext cx="11217" cy="599025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0" name="Rectangle 159"/>
            <p:cNvSpPr/>
            <p:nvPr/>
          </p:nvSpPr>
          <p:spPr>
            <a:xfrm>
              <a:off x="1397690" y="4538297"/>
              <a:ext cx="5590643" cy="46723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438280" y="4582627"/>
              <a:ext cx="2610282" cy="46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Block-Level Queues </a:t>
              </a: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343862" y="2502119"/>
              <a:ext cx="417930" cy="298496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988028" y="2502119"/>
              <a:ext cx="417930" cy="298496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5712666" y="2502119"/>
              <a:ext cx="417930" cy="298496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4187782" y="3976458"/>
              <a:ext cx="1087957" cy="561839"/>
              <a:chOff x="2590624" y="3527768"/>
              <a:chExt cx="1087957" cy="561839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606119" y="3630533"/>
                <a:ext cx="1072462" cy="42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add_req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67" name="Straight Connector 166"/>
              <p:cNvCxnSpPr/>
              <p:nvPr/>
            </p:nvCxnSpPr>
            <p:spPr>
              <a:xfrm>
                <a:off x="2590624" y="3527768"/>
                <a:ext cx="15496" cy="561839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/>
            <p:cNvGrpSpPr/>
            <p:nvPr/>
          </p:nvGrpSpPr>
          <p:grpSpPr>
            <a:xfrm>
              <a:off x="4168334" y="4647159"/>
              <a:ext cx="779295" cy="304800"/>
              <a:chOff x="4134897" y="4582627"/>
              <a:chExt cx="779295" cy="304800"/>
            </a:xfrm>
          </p:grpSpPr>
          <p:sp>
            <p:nvSpPr>
              <p:cNvPr id="169" name="Rounded Rectangle 168"/>
              <p:cNvSpPr/>
              <p:nvPr/>
            </p:nvSpPr>
            <p:spPr>
              <a:xfrm>
                <a:off x="4134897" y="4582627"/>
                <a:ext cx="417930" cy="1991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0" name="Rounded Rectangle 169"/>
              <p:cNvSpPr/>
              <p:nvPr/>
            </p:nvSpPr>
            <p:spPr>
              <a:xfrm>
                <a:off x="4287297" y="4635427"/>
                <a:ext cx="417930" cy="1991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1" name="Rounded Rectangle 170"/>
              <p:cNvSpPr/>
              <p:nvPr/>
            </p:nvSpPr>
            <p:spPr>
              <a:xfrm>
                <a:off x="4496262" y="4688228"/>
                <a:ext cx="417930" cy="1991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5560269" y="4647159"/>
              <a:ext cx="779295" cy="304800"/>
              <a:chOff x="4134897" y="4582627"/>
              <a:chExt cx="779295" cy="304800"/>
            </a:xfrm>
          </p:grpSpPr>
          <p:sp>
            <p:nvSpPr>
              <p:cNvPr id="173" name="Rounded Rectangle 172"/>
              <p:cNvSpPr/>
              <p:nvPr/>
            </p:nvSpPr>
            <p:spPr>
              <a:xfrm>
                <a:off x="4134897" y="4582627"/>
                <a:ext cx="417930" cy="1991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4" name="Rounded Rectangle 173"/>
              <p:cNvSpPr/>
              <p:nvPr/>
            </p:nvSpPr>
            <p:spPr>
              <a:xfrm>
                <a:off x="4287297" y="4635427"/>
                <a:ext cx="417930" cy="1991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4496262" y="4688228"/>
                <a:ext cx="417930" cy="199199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6" name="Can 175"/>
            <p:cNvSpPr/>
            <p:nvPr/>
          </p:nvSpPr>
          <p:spPr>
            <a:xfrm>
              <a:off x="1791244" y="5604560"/>
              <a:ext cx="1036858" cy="822960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3746890" y="5604560"/>
              <a:ext cx="1036858" cy="822960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5623951" y="5604560"/>
              <a:ext cx="1036858" cy="822960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2532785" y="5005535"/>
              <a:ext cx="1551799" cy="599025"/>
              <a:chOff x="1196666" y="3490582"/>
              <a:chExt cx="1551799" cy="599025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1196666" y="3618498"/>
                <a:ext cx="1551799" cy="42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dispatch_req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2594903" y="3490582"/>
                <a:ext cx="11217" cy="599025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/>
            <p:cNvGrpSpPr/>
            <p:nvPr/>
          </p:nvGrpSpPr>
          <p:grpSpPr>
            <a:xfrm>
              <a:off x="4499967" y="5005535"/>
              <a:ext cx="1630630" cy="599026"/>
              <a:chOff x="2563448" y="3535972"/>
              <a:chExt cx="1230100" cy="599026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2563448" y="3661897"/>
                <a:ext cx="1230100" cy="427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  <a:defRPr/>
                </a:pPr>
                <a:r>
                  <a:rPr lang="en-US" sz="1600" dirty="0" err="1">
                    <a:solidFill>
                      <a:srgbClr val="FF0000"/>
                    </a:solidFill>
                    <a:latin typeface="Calibri"/>
                    <a:ea typeface="+mn-ea"/>
                  </a:rPr>
                  <a:t>req_complete</a:t>
                </a:r>
                <a:endParaRPr lang="en-US" sz="16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84" name="Straight Connector 183"/>
              <p:cNvCxnSpPr/>
              <p:nvPr/>
            </p:nvCxnSpPr>
            <p:spPr>
              <a:xfrm flipH="1" flipV="1">
                <a:off x="2585875" y="3535972"/>
                <a:ext cx="1" cy="599026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" name="TextBox 184"/>
            <p:cNvSpPr txBox="1"/>
            <p:nvPr/>
          </p:nvSpPr>
          <p:spPr>
            <a:xfrm>
              <a:off x="1852298" y="5886174"/>
              <a:ext cx="932885" cy="46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Disk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5699586" y="5891841"/>
              <a:ext cx="932885" cy="46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SSD</a:t>
              </a:r>
            </a:p>
          </p:txBody>
        </p:sp>
        <p:sp>
          <p:nvSpPr>
            <p:cNvPr id="187" name="Round Diagonal Corner Rectangle 186"/>
            <p:cNvSpPr/>
            <p:nvPr/>
          </p:nvSpPr>
          <p:spPr>
            <a:xfrm>
              <a:off x="3877817" y="5886174"/>
              <a:ext cx="290517" cy="304865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8" name="Round Diagonal Corner Rectangle 187"/>
            <p:cNvSpPr/>
            <p:nvPr/>
          </p:nvSpPr>
          <p:spPr>
            <a:xfrm>
              <a:off x="4295747" y="5891841"/>
              <a:ext cx="290517" cy="304865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9" name="Round Diagonal Corner Rectangle 188"/>
            <p:cNvSpPr/>
            <p:nvPr/>
          </p:nvSpPr>
          <p:spPr>
            <a:xfrm>
              <a:off x="4071731" y="6044241"/>
              <a:ext cx="290517" cy="304865"/>
            </a:xfrm>
            <a:prstGeom prst="round2Diag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 flipH="1" flipV="1">
              <a:off x="6339565" y="1968373"/>
              <a:ext cx="1" cy="1515677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4362249" y="1916879"/>
              <a:ext cx="0" cy="481194"/>
            </a:xfrm>
            <a:prstGeom prst="line">
              <a:avLst/>
            </a:prstGeom>
            <a:ln>
              <a:solidFill>
                <a:srgbClr val="FF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397807" y="1916881"/>
              <a:ext cx="0" cy="481194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97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90"/>
    </mc:Choice>
    <mc:Fallback xmlns="">
      <p:transition xmlns:p14="http://schemas.microsoft.com/office/powerpoint/2010/main" spd="slow" advTm="2789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1F1E8-7159-4A4F-B72C-BBD11646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fld id="{5EEFC526-8A43-41C1-B1D0-B3D20E53516B}" type="slidenum">
              <a:rPr lang="en-US" altLang="ko-KR" smtClean="0"/>
              <a:pPr>
                <a:buNone/>
              </a:pPr>
              <a:t>4</a:t>
            </a:fld>
            <a:endParaRPr lang="en-US" altLang="ko-KR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A53CFD-EFFD-4AC2-B56D-A0E7CE27F19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某些同学的桌面</a:t>
            </a:r>
          </a:p>
        </p:txBody>
      </p:sp>
      <p:pic>
        <p:nvPicPr>
          <p:cNvPr id="86018" name="Picture 2">
            <a:extLst>
              <a:ext uri="{FF2B5EF4-FFF2-40B4-BE49-F238E27FC236}">
                <a16:creationId xmlns:a16="http://schemas.microsoft.com/office/drawing/2014/main" id="{FC7809F8-87B9-4610-8195-3A3F4BC8A6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4015" y="1570038"/>
            <a:ext cx="5823969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137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996226" y="2408754"/>
            <a:ext cx="5538675" cy="506364"/>
            <a:chOff x="1369609" y="2658607"/>
            <a:chExt cx="3131712" cy="423196"/>
          </a:xfrm>
        </p:grpSpPr>
        <p:sp>
          <p:nvSpPr>
            <p:cNvPr id="8" name="Rectangle 7"/>
            <p:cNvSpPr/>
            <p:nvPr/>
          </p:nvSpPr>
          <p:spPr>
            <a:xfrm>
              <a:off x="1377562" y="2658607"/>
              <a:ext cx="3123759" cy="42319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69609" y="2699616"/>
              <a:ext cx="1289674" cy="308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Page Cache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5266399" y="2513082"/>
            <a:ext cx="572226" cy="29821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defTabSz="4572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  <a:defRPr/>
            </a:pP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956462" y="2512798"/>
            <a:ext cx="570703" cy="29849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defTabSz="4572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  <a:defRPr/>
            </a:pP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6600628" y="2512798"/>
            <a:ext cx="595525" cy="29849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defTabSz="4572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  <a:defRPr/>
            </a:pP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7325266" y="2512798"/>
            <a:ext cx="597847" cy="29849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defTabSz="4572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  <a:defRPr/>
            </a:pP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E0BF073B-729F-064A-9185-3DC28912AF5F}" type="slidenum">
              <a:rPr lang="en-US" b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algn="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40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Split-Level I/O Scheduling: Tags</a:t>
            </a:r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695399" y="4586205"/>
            <a:ext cx="10801200" cy="147190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spcAft>
                <a:spcPts val="3600"/>
              </a:spcAft>
            </a:pPr>
            <a:r>
              <a:rPr lang="en-US" dirty="0">
                <a:solidFill>
                  <a:srgbClr val="000000"/>
                </a:solidFill>
                <a:cs typeface="Helvetica Light"/>
              </a:rPr>
              <a:t>Use </a:t>
            </a:r>
            <a:r>
              <a:rPr lang="en-US" dirty="0">
                <a:solidFill>
                  <a:srgbClr val="4F81BD"/>
                </a:solidFill>
                <a:cs typeface="Helvetica Light"/>
              </a:rPr>
              <a:t>tags</a:t>
            </a:r>
            <a:r>
              <a:rPr lang="en-US" dirty="0">
                <a:solidFill>
                  <a:srgbClr val="000000"/>
                </a:solidFill>
                <a:cs typeface="Helvetica Light"/>
              </a:rPr>
              <a:t> to track I/O request across layers and identify the originating application.</a:t>
            </a:r>
          </a:p>
          <a:p>
            <a:pPr>
              <a:spcAft>
                <a:spcPts val="3600"/>
              </a:spcAft>
            </a:pPr>
            <a:r>
              <a:rPr lang="en-US" dirty="0">
                <a:solidFill>
                  <a:srgbClr val="000000"/>
                </a:solidFill>
                <a:cs typeface="Helvetica Light"/>
              </a:rPr>
              <a:t>Tags identify </a:t>
            </a:r>
            <a:r>
              <a:rPr lang="en-US" dirty="0">
                <a:solidFill>
                  <a:srgbClr val="4F81BD"/>
                </a:solidFill>
                <a:cs typeface="Helvetica Light"/>
              </a:rPr>
              <a:t>a set of processes </a:t>
            </a:r>
            <a:r>
              <a:rPr lang="en-US" dirty="0">
                <a:solidFill>
                  <a:srgbClr val="000000"/>
                </a:solidFill>
                <a:cs typeface="Helvetica Light"/>
              </a:rPr>
              <a:t>responsible for an I/O request.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66402" y="1569287"/>
            <a:ext cx="1107991" cy="369332"/>
            <a:chOff x="1324688" y="2658607"/>
            <a:chExt cx="3176633" cy="848370"/>
          </a:xfrm>
        </p:grpSpPr>
        <p:sp>
          <p:nvSpPr>
            <p:cNvPr id="25" name="Rectangle 24"/>
            <p:cNvSpPr/>
            <p:nvPr/>
          </p:nvSpPr>
          <p:spPr>
            <a:xfrm>
              <a:off x="1377562" y="2658607"/>
              <a:ext cx="3123759" cy="822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24688" y="2658607"/>
              <a:ext cx="3123762" cy="848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App1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196154" y="1589891"/>
            <a:ext cx="1107991" cy="369332"/>
            <a:chOff x="1324688" y="2658607"/>
            <a:chExt cx="3176633" cy="848370"/>
          </a:xfrm>
        </p:grpSpPr>
        <p:sp>
          <p:nvSpPr>
            <p:cNvPr id="28" name="Rectangle 27"/>
            <p:cNvSpPr/>
            <p:nvPr/>
          </p:nvSpPr>
          <p:spPr>
            <a:xfrm>
              <a:off x="1377562" y="2658607"/>
              <a:ext cx="3123759" cy="822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4688" y="2658607"/>
              <a:ext cx="3123762" cy="848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App2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26867" y="1927560"/>
            <a:ext cx="754001" cy="481195"/>
            <a:chOff x="1508518" y="2305802"/>
            <a:chExt cx="754001" cy="514089"/>
          </a:xfrm>
        </p:grpSpPr>
        <p:sp>
          <p:nvSpPr>
            <p:cNvPr id="45" name="TextBox 44"/>
            <p:cNvSpPr txBox="1"/>
            <p:nvPr/>
          </p:nvSpPr>
          <p:spPr>
            <a:xfrm>
              <a:off x="1508518" y="2370757"/>
              <a:ext cx="754001" cy="3616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sz="1600" dirty="0">
                  <a:solidFill>
                    <a:prstClr val="black"/>
                  </a:solidFill>
                  <a:latin typeface="Calibri"/>
                  <a:ea typeface="+mn-ea"/>
                </a:rPr>
                <a:t>write()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220279" y="2305802"/>
              <a:ext cx="0" cy="514089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7075037" y="1948164"/>
            <a:ext cx="848074" cy="460592"/>
            <a:chOff x="1516689" y="2305802"/>
            <a:chExt cx="848074" cy="492077"/>
          </a:xfrm>
        </p:grpSpPr>
        <p:sp>
          <p:nvSpPr>
            <p:cNvPr id="48" name="TextBox 47"/>
            <p:cNvSpPr txBox="1"/>
            <p:nvPr/>
          </p:nvSpPr>
          <p:spPr>
            <a:xfrm>
              <a:off x="1516689" y="2348744"/>
              <a:ext cx="848074" cy="3616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sz="1600" dirty="0">
                  <a:solidFill>
                    <a:prstClr val="black"/>
                  </a:solidFill>
                  <a:latin typeface="Calibri"/>
                  <a:ea typeface="+mn-ea"/>
                </a:rPr>
                <a:t>write()</a:t>
              </a: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2220279" y="2305802"/>
              <a:ext cx="0" cy="492077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54"/>
          <p:cNvCxnSpPr>
            <a:stCxn id="8" idx="2"/>
          </p:cNvCxnSpPr>
          <p:nvPr/>
        </p:nvCxnSpPr>
        <p:spPr>
          <a:xfrm>
            <a:off x="5772593" y="2915118"/>
            <a:ext cx="0" cy="298592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944258" y="3914859"/>
            <a:ext cx="5590643" cy="4672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defTabSz="4572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467452" y="4012765"/>
            <a:ext cx="261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Block-Level Scheduler</a:t>
            </a: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7952164" y="1929988"/>
            <a:ext cx="0" cy="478768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5974847" y="1927558"/>
            <a:ext cx="0" cy="481194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149519" y="3217133"/>
            <a:ext cx="12461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write-back</a:t>
            </a:r>
          </a:p>
        </p:txBody>
      </p:sp>
      <p:cxnSp>
        <p:nvCxnSpPr>
          <p:cNvPr id="98" name="Straight Connector 97"/>
          <p:cNvCxnSpPr>
            <a:stCxn id="87" idx="2"/>
          </p:cNvCxnSpPr>
          <p:nvPr/>
        </p:nvCxnSpPr>
        <p:spPr>
          <a:xfrm>
            <a:off x="5772593" y="3586465"/>
            <a:ext cx="0" cy="328394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284841" y="245747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74847" y="246579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25263" y="246579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266399" y="2755658"/>
            <a:ext cx="301660" cy="369332"/>
            <a:chOff x="3742399" y="2755658"/>
            <a:chExt cx="301660" cy="369332"/>
          </a:xfrm>
        </p:grpSpPr>
        <p:sp>
          <p:nvSpPr>
            <p:cNvPr id="103" name="Round Diagonal Corner Rectangle 102"/>
            <p:cNvSpPr/>
            <p:nvPr/>
          </p:nvSpPr>
          <p:spPr>
            <a:xfrm>
              <a:off x="3742399" y="2826806"/>
              <a:ext cx="238293" cy="288162"/>
            </a:xfrm>
            <a:prstGeom prst="round2DiagRect">
              <a:avLst/>
            </a:prstGeom>
            <a:solidFill>
              <a:schemeClr val="accent2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42399" y="275565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36416" y="2753355"/>
            <a:ext cx="301660" cy="369935"/>
            <a:chOff x="4412416" y="2753352"/>
            <a:chExt cx="301660" cy="369935"/>
          </a:xfrm>
        </p:grpSpPr>
        <p:sp>
          <p:nvSpPr>
            <p:cNvPr id="104" name="Round Diagonal Corner Rectangle 103"/>
            <p:cNvSpPr/>
            <p:nvPr/>
          </p:nvSpPr>
          <p:spPr>
            <a:xfrm>
              <a:off x="4432459" y="2835125"/>
              <a:ext cx="238293" cy="288162"/>
            </a:xfrm>
            <a:prstGeom prst="round2DiagRect">
              <a:avLst/>
            </a:prstGeom>
            <a:solidFill>
              <a:schemeClr val="accent2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12416" y="275335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61896" y="2730452"/>
            <a:ext cx="301660" cy="369332"/>
            <a:chOff x="5737896" y="2730452"/>
            <a:chExt cx="301660" cy="369332"/>
          </a:xfrm>
        </p:grpSpPr>
        <p:sp>
          <p:nvSpPr>
            <p:cNvPr id="105" name="Round Diagonal Corner Rectangle 104"/>
            <p:cNvSpPr/>
            <p:nvPr/>
          </p:nvSpPr>
          <p:spPr>
            <a:xfrm>
              <a:off x="5801263" y="2811294"/>
              <a:ext cx="238293" cy="288162"/>
            </a:xfrm>
            <a:prstGeom prst="round2DiagRect">
              <a:avLst/>
            </a:prstGeom>
            <a:solidFill>
              <a:schemeClr val="accent2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37896" y="273045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  <a:ea typeface="+mn-ea"/>
                </a:rPr>
                <a:t>2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E29888C-04BC-442C-8DE4-70C8683D2804}"/>
              </a:ext>
            </a:extLst>
          </p:cNvPr>
          <p:cNvSpPr txBox="1"/>
          <p:nvPr/>
        </p:nvSpPr>
        <p:spPr>
          <a:xfrm>
            <a:off x="842625" y="6277460"/>
            <a:ext cx="993710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dirty="0"/>
              <a:t>Split-level I/O scheduling</a:t>
            </a:r>
            <a:r>
              <a:rPr lang="zh-CN" altLang="en-US" dirty="0"/>
              <a:t>https://dl.acm.org/doi/10.1145/2815400.2815421</a:t>
            </a:r>
          </a:p>
        </p:txBody>
      </p:sp>
    </p:spTree>
    <p:extLst>
      <p:ext uri="{BB962C8B-B14F-4D97-AF65-F5344CB8AC3E}">
        <p14:creationId xmlns:p14="http://schemas.microsoft.com/office/powerpoint/2010/main" val="29280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90"/>
    </mc:Choice>
    <mc:Fallback xmlns="">
      <p:transition xmlns:p14="http://schemas.microsoft.com/office/powerpoint/2010/main" spd="slow" advTm="27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00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0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EDFF"/>
                                      </p:to>
                                    </p:animClr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3EDFF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3285 L 0.00157 0.18024 " pathEditMode="relative" ptsTypes="AA">
                                      <p:cBhvr>
                                        <p:cTn id="8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4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6" presetID="19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EDFF"/>
                                      </p:to>
                                    </p:animClr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3EDFF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121 0.03332 L -0.00017 0.18071 " pathEditMode="relative" ptsTypes="AA">
                                      <p:cBhvr>
                                        <p:cTn id="9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7" presetID="19" presetClass="emph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3EDFF"/>
                                      </p:to>
                                    </p:animClr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3EDFF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104 0.03656 L 0.00208 0.18371 " pathEditMode="relative" ptsTypes="AA">
                                      <p:cBhvr>
                                        <p:cTn id="10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6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56" grpId="0" animBg="1"/>
      <p:bldP spid="56" grpId="1" animBg="1"/>
      <p:bldP spid="60" grpId="0" animBg="1"/>
      <p:bldP spid="60" grpId="1" animBg="1"/>
      <p:bldP spid="74" grpId="0" animBg="1"/>
      <p:bldP spid="75" grpId="0"/>
      <p:bldP spid="87" grpId="0" animBg="1"/>
      <p:bldP spid="3" grpId="0"/>
      <p:bldP spid="3" grpId="1"/>
      <p:bldP spid="38" grpId="0"/>
      <p:bldP spid="38" grpId="1"/>
      <p:bldP spid="39" grpId="0"/>
      <p:bldP spid="3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fld id="{5EEFC526-8A43-41C1-B1D0-B3D20E53516B}" type="slidenum">
              <a:rPr lang="en-US" altLang="ko-KR" smtClean="0"/>
              <a:pPr>
                <a:buNone/>
              </a:pPr>
              <a:t>41</a:t>
            </a:fld>
            <a:endParaRPr lang="en-US" altLang="ko-KR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使用预先读取技术掩盖磁盘缓存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用户的读取是否是“可预测的”</a:t>
            </a:r>
            <a:endParaRPr lang="en-US" altLang="zh-CN" dirty="0"/>
          </a:p>
          <a:p>
            <a:r>
              <a:rPr lang="zh-CN" altLang="en-US" dirty="0"/>
              <a:t>我们先假设用户对文件的读写是“顺序的从头读到尾”</a:t>
            </a:r>
          </a:p>
        </p:txBody>
      </p:sp>
      <p:pic>
        <p:nvPicPr>
          <p:cNvPr id="80898" name="Picture 2" descr="http://blog.chinaunix.net/attachment/201108/26/667478_1314328971gg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3063340"/>
            <a:ext cx="5962650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0" name="Picture 4" descr="http://blog.chinaunix.net/attachment/201108/26/667478_1314329038yCl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149" y="5085184"/>
            <a:ext cx="5943600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下箭头 6"/>
          <p:cNvSpPr/>
          <p:nvPr/>
        </p:nvSpPr>
        <p:spPr bwMode="auto">
          <a:xfrm>
            <a:off x="5159896" y="4009488"/>
            <a:ext cx="1440160" cy="93610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zh-CN" altLang="en-US" dirty="0">
                <a:latin typeface="Times New Roman" pitchFamily="18" charset="0"/>
              </a:rPr>
              <a:t>加入预取机制</a:t>
            </a:r>
          </a:p>
        </p:txBody>
      </p:sp>
    </p:spTree>
    <p:extLst>
      <p:ext uri="{BB962C8B-B14F-4D97-AF65-F5344CB8AC3E}">
        <p14:creationId xmlns:p14="http://schemas.microsoft.com/office/powerpoint/2010/main" val="275269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fld id="{5EEFC526-8A43-41C1-B1D0-B3D20E53516B}" type="slidenum">
              <a:rPr lang="en-US" altLang="ko-KR" smtClean="0"/>
              <a:pPr>
                <a:buNone/>
              </a:pPr>
              <a:t>42</a:t>
            </a:fld>
            <a:endParaRPr lang="en-US" altLang="ko-KR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如何有效的预取？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预取的方向</a:t>
            </a:r>
            <a:endParaRPr lang="en-US" altLang="zh-CN" dirty="0"/>
          </a:p>
          <a:p>
            <a:pPr lvl="1"/>
            <a:r>
              <a:rPr lang="zh-CN" altLang="en-US" dirty="0"/>
              <a:t>如果用户现在读取第</a:t>
            </a:r>
            <a:r>
              <a:rPr lang="en-US" altLang="zh-CN" dirty="0"/>
              <a:t>n</a:t>
            </a:r>
            <a:r>
              <a:rPr lang="zh-CN" altLang="en-US" dirty="0"/>
              <a:t>块，如何预测下次用户读取第</a:t>
            </a:r>
            <a:r>
              <a:rPr lang="en-US" altLang="zh-CN" dirty="0"/>
              <a:t>f(n)</a:t>
            </a:r>
            <a:r>
              <a:rPr lang="zh-CN" altLang="en-US" dirty="0"/>
              <a:t>块？</a:t>
            </a:r>
            <a:endParaRPr lang="en-US" altLang="zh-CN" dirty="0"/>
          </a:p>
          <a:p>
            <a:r>
              <a:rPr lang="zh-CN" altLang="en-US" dirty="0"/>
              <a:t>预取的时机</a:t>
            </a:r>
            <a:endParaRPr lang="en-US" altLang="zh-CN" dirty="0"/>
          </a:p>
          <a:p>
            <a:pPr lvl="1"/>
            <a:r>
              <a:rPr lang="zh-CN" altLang="en-US" dirty="0"/>
              <a:t>用户在请求第</a:t>
            </a:r>
            <a:r>
              <a:rPr lang="en-US" altLang="zh-CN" dirty="0"/>
              <a:t>n</a:t>
            </a:r>
            <a:r>
              <a:rPr lang="zh-CN" altLang="en-US" dirty="0"/>
              <a:t>块时，预测到用户需要第</a:t>
            </a:r>
            <a:r>
              <a:rPr lang="en-US" altLang="zh-CN" dirty="0"/>
              <a:t>n+1</a:t>
            </a:r>
            <a:r>
              <a:rPr lang="zh-CN" altLang="en-US" dirty="0"/>
              <a:t>块，何时发起读取操作？</a:t>
            </a:r>
            <a:endParaRPr lang="en-US" altLang="zh-CN" dirty="0"/>
          </a:p>
          <a:p>
            <a:r>
              <a:rPr lang="zh-CN" altLang="en-US" dirty="0"/>
              <a:t>预取的数量</a:t>
            </a:r>
            <a:endParaRPr lang="en-US" altLang="zh-CN" dirty="0"/>
          </a:p>
          <a:p>
            <a:pPr lvl="1"/>
            <a:r>
              <a:rPr lang="zh-CN" altLang="en-US" dirty="0"/>
              <a:t>预测多久的将来才合理？</a:t>
            </a:r>
          </a:p>
        </p:txBody>
      </p:sp>
      <p:pic>
        <p:nvPicPr>
          <p:cNvPr id="82946" name="Picture 2" descr="http://blog.chinaunix.net/attachment/201108/26/667478_1314329100x9X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9" y="4509120"/>
            <a:ext cx="62960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03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fld id="{5EEFC526-8A43-41C1-B1D0-B3D20E53516B}" type="slidenum">
              <a:rPr lang="en-US" altLang="ko-KR" smtClean="0"/>
              <a:pPr>
                <a:buNone/>
              </a:pPr>
              <a:t>43</a:t>
            </a:fld>
            <a:endParaRPr lang="en-US" altLang="ko-KR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现行的</a:t>
            </a:r>
            <a:r>
              <a:rPr lang="en-US" altLang="zh-CN" dirty="0"/>
              <a:t>Linux </a:t>
            </a:r>
            <a:r>
              <a:rPr lang="en-US" altLang="zh-CN" dirty="0" err="1"/>
              <a:t>Readahead</a:t>
            </a:r>
            <a:r>
              <a:rPr lang="zh-CN" altLang="en-US" dirty="0"/>
              <a:t>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/>
              <a:t>同步预取获得用户请求的内容，异步预取获取未来的信息</a:t>
            </a:r>
            <a:endParaRPr lang="en-US" altLang="zh-CN" sz="2400" dirty="0"/>
          </a:p>
          <a:p>
            <a:r>
              <a:rPr lang="zh-CN" altLang="en-US" sz="2400" dirty="0"/>
              <a:t>预取来的数据存在内核空间中，在用户请求时直接使用，并且可以检测预测是否准确</a:t>
            </a:r>
            <a:endParaRPr lang="en-US" altLang="zh-CN" sz="2400" dirty="0"/>
          </a:p>
          <a:p>
            <a:r>
              <a:rPr lang="zh-CN" altLang="en-US" sz="2400" dirty="0"/>
              <a:t>准确预测会得到奖励，使得下次预测更激进，窗口变大一倍</a:t>
            </a:r>
            <a:endParaRPr lang="en-US" altLang="zh-CN" sz="2400" dirty="0"/>
          </a:p>
          <a:p>
            <a:r>
              <a:rPr lang="zh-CN" altLang="en-US" sz="2400" dirty="0"/>
              <a:t>预测错误会使得预取窗口复位</a:t>
            </a:r>
          </a:p>
        </p:txBody>
      </p:sp>
      <p:sp>
        <p:nvSpPr>
          <p:cNvPr id="7" name="矩形 6"/>
          <p:cNvSpPr/>
          <p:nvPr/>
        </p:nvSpPr>
        <p:spPr>
          <a:xfrm>
            <a:off x="8774594" y="5492151"/>
            <a:ext cx="187220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200" dirty="0"/>
              <a:t>详见http://blog.chinaunix.net/uid-667478-id-2384354.html</a:t>
            </a:r>
          </a:p>
        </p:txBody>
      </p:sp>
      <p:pic>
        <p:nvPicPr>
          <p:cNvPr id="83972" name="Picture 4" descr="http://blog.chinaunix.net/attachment/201108/26/667478_13143294064q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3" y="3789040"/>
            <a:ext cx="591502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062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fld id="{5EEFC526-8A43-41C1-B1D0-B3D20E53516B}" type="slidenum">
              <a:rPr lang="en-US" altLang="ko-KR" smtClean="0"/>
              <a:pPr>
                <a:buNone/>
              </a:pPr>
              <a:t>44</a:t>
            </a:fld>
            <a:endParaRPr lang="en-US" altLang="ko-KR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新介质对文件系统引发的变革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/>
              <a:t>非易失性内存</a:t>
            </a:r>
            <a:endParaRPr lang="en-US" altLang="zh-CN" sz="2400" dirty="0"/>
          </a:p>
          <a:p>
            <a:r>
              <a:rPr lang="zh-CN" altLang="en-US" sz="2400" dirty="0"/>
              <a:t>像内存一样的读写接口</a:t>
            </a:r>
            <a:endParaRPr lang="en-US" altLang="zh-CN" sz="2400" dirty="0"/>
          </a:p>
          <a:p>
            <a:r>
              <a:rPr lang="zh-CN" altLang="en-US" sz="2400" dirty="0"/>
              <a:t>与内存相差无几的速度</a:t>
            </a:r>
            <a:endParaRPr lang="en-US" altLang="zh-CN" sz="2400" dirty="0"/>
          </a:p>
          <a:p>
            <a:r>
              <a:rPr lang="zh-CN" altLang="en-US" sz="2400" dirty="0"/>
              <a:t>像磁盘一样掉电不丢失</a:t>
            </a:r>
            <a:endParaRPr lang="en-US" altLang="zh-CN" sz="2400" dirty="0"/>
          </a:p>
          <a:p>
            <a:r>
              <a:rPr lang="zh-CN" altLang="en-US" sz="2400" dirty="0"/>
              <a:t>思考：</a:t>
            </a:r>
            <a:endParaRPr lang="en-US" altLang="zh-CN" sz="2400" dirty="0"/>
          </a:p>
          <a:p>
            <a:pPr lvl="1"/>
            <a:r>
              <a:rPr lang="en-US" altLang="zh-CN" sz="2000" dirty="0" err="1"/>
              <a:t>NVM</a:t>
            </a:r>
            <a:r>
              <a:rPr lang="zh-CN" altLang="en-US" sz="2000" dirty="0"/>
              <a:t>上可以构建文件系统吗？</a:t>
            </a:r>
            <a:endParaRPr lang="en-US" altLang="zh-CN" sz="2000" dirty="0"/>
          </a:p>
          <a:p>
            <a:pPr lvl="1"/>
            <a:r>
              <a:rPr lang="zh-CN" altLang="en-US" sz="2000" dirty="0"/>
              <a:t>这样的文件系统还需要</a:t>
            </a:r>
            <a:r>
              <a:rPr lang="en-US" altLang="zh-CN" sz="2000" dirty="0"/>
              <a:t>Page Cache</a:t>
            </a:r>
            <a:r>
              <a:rPr lang="zh-CN" altLang="en-US" sz="2000" dirty="0"/>
              <a:t>吗？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A80CE7-4D7F-67E7-6D8C-2CC78570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93"/>
          <a:stretch/>
        </p:blipFill>
        <p:spPr>
          <a:xfrm>
            <a:off x="6888088" y="692696"/>
            <a:ext cx="5303912" cy="29187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491EDC-A682-ABC3-B2A8-D9B13BC82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302" y="3673412"/>
            <a:ext cx="4868995" cy="31785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AFE1BB-7E17-B9CE-F79C-26CFD5F0FAC9}"/>
              </a:ext>
            </a:extLst>
          </p:cNvPr>
          <p:cNvSpPr txBox="1"/>
          <p:nvPr/>
        </p:nvSpPr>
        <p:spPr>
          <a:xfrm>
            <a:off x="172727" y="5991581"/>
            <a:ext cx="65592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https://www.usenix.org/system/files/conference/fast16/fast16-papers-xu.pdf</a:t>
            </a:r>
          </a:p>
        </p:txBody>
      </p:sp>
    </p:spTree>
    <p:extLst>
      <p:ext uri="{BB962C8B-B14F-4D97-AF65-F5344CB8AC3E}">
        <p14:creationId xmlns:p14="http://schemas.microsoft.com/office/powerpoint/2010/main" val="387727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/>
        </p:nvCxnSpPr>
        <p:spPr>
          <a:xfrm rot="16200000" flipH="1">
            <a:off x="-9255897" y="3250405"/>
            <a:ext cx="14859104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圆柱形 116"/>
          <p:cNvSpPr/>
          <p:nvPr/>
        </p:nvSpPr>
        <p:spPr>
          <a:xfrm>
            <a:off x="5092198" y="3349996"/>
            <a:ext cx="105409" cy="445060"/>
          </a:xfrm>
          <a:prstGeom prst="can">
            <a:avLst/>
          </a:prstGeom>
          <a:gradFill flip="none" rotWithShape="1">
            <a:gsLst>
              <a:gs pos="100000">
                <a:srgbClr val="0093DD"/>
              </a:gs>
              <a:gs pos="0">
                <a:schemeClr val="bg1">
                  <a:lumMod val="9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19050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61" name="立方体 60"/>
          <p:cNvSpPr/>
          <p:nvPr/>
        </p:nvSpPr>
        <p:spPr>
          <a:xfrm rot="420000">
            <a:off x="5603930" y="3480578"/>
            <a:ext cx="1195187" cy="111833"/>
          </a:xfrm>
          <a:prstGeom prst="cube">
            <a:avLst>
              <a:gd name="adj" fmla="val 81000"/>
            </a:avLst>
          </a:prstGeom>
          <a:solidFill>
            <a:schemeClr val="bg1">
              <a:lumMod val="50000"/>
            </a:schemeClr>
          </a:solidFill>
          <a:ln w="19050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989294" y="3141707"/>
            <a:ext cx="2307297" cy="395286"/>
          </a:xfrm>
          <a:prstGeom prst="ellipse">
            <a:avLst/>
          </a:prstGeom>
          <a:gradFill>
            <a:gsLst>
              <a:gs pos="100000">
                <a:srgbClr val="0093DD"/>
              </a:gs>
              <a:gs pos="0">
                <a:schemeClr val="bg1">
                  <a:lumMod val="9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9050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4639321" y="3198475"/>
            <a:ext cx="1010175" cy="255953"/>
            <a:chOff x="2466960" y="1640130"/>
            <a:chExt cx="1643074" cy="416314"/>
          </a:xfrm>
          <a:gradFill>
            <a:gsLst>
              <a:gs pos="100000">
                <a:srgbClr val="33FFFF"/>
              </a:gs>
              <a:gs pos="0">
                <a:srgbClr val="CCFF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68" name="椭圆 67"/>
            <p:cNvSpPr/>
            <p:nvPr/>
          </p:nvSpPr>
          <p:spPr>
            <a:xfrm>
              <a:off x="2466960" y="1649892"/>
              <a:ext cx="1643074" cy="406552"/>
            </a:xfrm>
            <a:prstGeom prst="ellips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 rot="4500000" flipH="1" flipV="1">
              <a:off x="3003058" y="1707175"/>
              <a:ext cx="108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rot="2280000" flipH="1" flipV="1">
              <a:off x="2781696" y="1731923"/>
              <a:ext cx="1368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rot="1740000" flipH="1" flipV="1">
              <a:off x="2584262" y="1780015"/>
              <a:ext cx="144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64" idx="2"/>
              <a:endCxn id="68" idx="2"/>
            </p:cNvCxnSpPr>
            <p:nvPr/>
          </p:nvCxnSpPr>
          <p:spPr>
            <a:xfrm rot="10800000">
              <a:off x="2466960" y="1862609"/>
              <a:ext cx="209552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rot="10800000">
              <a:off x="3889370" y="1853084"/>
              <a:ext cx="209552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rot="1740000" flipH="1" flipV="1">
              <a:off x="3712903" y="1968219"/>
              <a:ext cx="1368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rot="2880000" flipH="1" flipV="1">
              <a:off x="3522935" y="1998150"/>
              <a:ext cx="108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rot="16200000" flipH="1">
              <a:off x="3265796" y="2013105"/>
              <a:ext cx="86678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rot="720000" flipH="1" flipV="1">
              <a:off x="3848956" y="1918734"/>
              <a:ext cx="180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rot="17040000" flipH="1">
              <a:off x="3005278" y="2003580"/>
              <a:ext cx="86678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rot="19020000" flipH="1">
              <a:off x="2771543" y="1978336"/>
              <a:ext cx="108000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rot="20280000" flipH="1">
              <a:off x="2583976" y="1933320"/>
              <a:ext cx="144000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rot="7980000" flipH="1" flipV="1">
              <a:off x="3465822" y="1711336"/>
              <a:ext cx="144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rot="7980000" flipH="1" flipV="1">
              <a:off x="3664702" y="1735810"/>
              <a:ext cx="126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rot="8880000" flipH="1" flipV="1">
              <a:off x="3815184" y="1772329"/>
              <a:ext cx="144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椭圆 63"/>
          <p:cNvSpPr/>
          <p:nvPr/>
        </p:nvSpPr>
        <p:spPr>
          <a:xfrm>
            <a:off x="4768155" y="3269372"/>
            <a:ext cx="746651" cy="13176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65" name="圆柱形 64"/>
          <p:cNvSpPr/>
          <p:nvPr/>
        </p:nvSpPr>
        <p:spPr>
          <a:xfrm>
            <a:off x="5092198" y="2894782"/>
            <a:ext cx="105409" cy="445060"/>
          </a:xfrm>
          <a:prstGeom prst="can">
            <a:avLst/>
          </a:prstGeom>
          <a:gradFill flip="none" rotWithShape="1">
            <a:gsLst>
              <a:gs pos="100000">
                <a:srgbClr val="0093DD"/>
              </a:gs>
              <a:gs pos="0">
                <a:schemeClr val="bg1">
                  <a:lumMod val="9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19050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37" name="立方体 36"/>
          <p:cNvSpPr/>
          <p:nvPr/>
        </p:nvSpPr>
        <p:spPr>
          <a:xfrm rot="420000">
            <a:off x="5603930" y="2870373"/>
            <a:ext cx="1195187" cy="111833"/>
          </a:xfrm>
          <a:prstGeom prst="cube">
            <a:avLst>
              <a:gd name="adj" fmla="val 81000"/>
            </a:avLst>
          </a:prstGeom>
          <a:solidFill>
            <a:schemeClr val="bg1">
              <a:lumMod val="50000"/>
            </a:schemeClr>
          </a:solidFill>
          <a:ln w="19050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989294" y="2531503"/>
            <a:ext cx="2307297" cy="395286"/>
          </a:xfrm>
          <a:prstGeom prst="ellipse">
            <a:avLst/>
          </a:prstGeom>
          <a:gradFill>
            <a:gsLst>
              <a:gs pos="100000">
                <a:srgbClr val="0093DD"/>
              </a:gs>
              <a:gs pos="0">
                <a:schemeClr val="bg1">
                  <a:lumMod val="9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9050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639321" y="2588270"/>
            <a:ext cx="1010175" cy="255953"/>
            <a:chOff x="2466960" y="1640130"/>
            <a:chExt cx="1643074" cy="416314"/>
          </a:xfrm>
          <a:gradFill>
            <a:gsLst>
              <a:gs pos="100000">
                <a:srgbClr val="33FFFF"/>
              </a:gs>
              <a:gs pos="0">
                <a:srgbClr val="CCFF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44" name="椭圆 43"/>
            <p:cNvSpPr/>
            <p:nvPr/>
          </p:nvSpPr>
          <p:spPr>
            <a:xfrm>
              <a:off x="2466960" y="1649892"/>
              <a:ext cx="1643074" cy="406552"/>
            </a:xfrm>
            <a:prstGeom prst="ellips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 rot="4500000" flipH="1" flipV="1">
              <a:off x="3003058" y="1707175"/>
              <a:ext cx="108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rot="2280000" flipH="1" flipV="1">
              <a:off x="2781696" y="1731923"/>
              <a:ext cx="1368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1740000" flipH="1" flipV="1">
              <a:off x="2584262" y="1780015"/>
              <a:ext cx="144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40" idx="2"/>
              <a:endCxn id="44" idx="2"/>
            </p:cNvCxnSpPr>
            <p:nvPr/>
          </p:nvCxnSpPr>
          <p:spPr>
            <a:xfrm rot="10800000">
              <a:off x="2466960" y="1862609"/>
              <a:ext cx="209552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rot="10800000">
              <a:off x="3889370" y="1853084"/>
              <a:ext cx="209552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1740000" flipH="1" flipV="1">
              <a:off x="3712903" y="1968219"/>
              <a:ext cx="1368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rot="2880000" flipH="1" flipV="1">
              <a:off x="3522935" y="1998150"/>
              <a:ext cx="108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16200000" flipH="1">
              <a:off x="3265796" y="2013105"/>
              <a:ext cx="86678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720000" flipH="1" flipV="1">
              <a:off x="3848956" y="1918734"/>
              <a:ext cx="180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17040000" flipH="1">
              <a:off x="3005278" y="2003580"/>
              <a:ext cx="86678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rot="19020000" flipH="1">
              <a:off x="2771543" y="1978336"/>
              <a:ext cx="108000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rot="20280000" flipH="1">
              <a:off x="2583976" y="1933320"/>
              <a:ext cx="144000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rot="7980000" flipH="1" flipV="1">
              <a:off x="3465822" y="1711336"/>
              <a:ext cx="144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rot="7980000" flipH="1" flipV="1">
              <a:off x="3664702" y="1735810"/>
              <a:ext cx="126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rot="8880000" flipH="1" flipV="1">
              <a:off x="3815184" y="1772329"/>
              <a:ext cx="144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椭圆 39"/>
          <p:cNvSpPr/>
          <p:nvPr/>
        </p:nvSpPr>
        <p:spPr>
          <a:xfrm>
            <a:off x="4768155" y="2659167"/>
            <a:ext cx="746651" cy="13176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41" name="圆柱形 40"/>
          <p:cNvSpPr/>
          <p:nvPr/>
        </p:nvSpPr>
        <p:spPr>
          <a:xfrm>
            <a:off x="5092198" y="2284578"/>
            <a:ext cx="105409" cy="445060"/>
          </a:xfrm>
          <a:prstGeom prst="can">
            <a:avLst/>
          </a:prstGeom>
          <a:gradFill flip="none" rotWithShape="1">
            <a:gsLst>
              <a:gs pos="100000">
                <a:srgbClr val="0093DD"/>
              </a:gs>
              <a:gs pos="0">
                <a:schemeClr val="bg1">
                  <a:lumMod val="9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19050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32" name="立方体 31"/>
          <p:cNvSpPr/>
          <p:nvPr/>
        </p:nvSpPr>
        <p:spPr>
          <a:xfrm rot="420000">
            <a:off x="5603930" y="2263883"/>
            <a:ext cx="1195187" cy="111833"/>
          </a:xfrm>
          <a:prstGeom prst="cube">
            <a:avLst>
              <a:gd name="adj" fmla="val 81000"/>
            </a:avLst>
          </a:prstGeom>
          <a:solidFill>
            <a:schemeClr val="bg1">
              <a:lumMod val="50000"/>
            </a:schemeClr>
          </a:solidFill>
          <a:ln w="19050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989294" y="1925013"/>
            <a:ext cx="2307297" cy="395286"/>
          </a:xfrm>
          <a:prstGeom prst="ellipse">
            <a:avLst/>
          </a:prstGeom>
          <a:gradFill>
            <a:gsLst>
              <a:gs pos="100000">
                <a:srgbClr val="0093DD"/>
              </a:gs>
              <a:gs pos="0">
                <a:schemeClr val="bg1">
                  <a:lumMod val="9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9050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639321" y="1981780"/>
            <a:ext cx="1010175" cy="255953"/>
            <a:chOff x="2466960" y="1640130"/>
            <a:chExt cx="1643074" cy="416314"/>
          </a:xfrm>
          <a:gradFill>
            <a:gsLst>
              <a:gs pos="100000">
                <a:srgbClr val="33FFFF"/>
              </a:gs>
              <a:gs pos="0">
                <a:srgbClr val="CCFF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2466960" y="1649892"/>
              <a:ext cx="1643074" cy="406552"/>
            </a:xfrm>
            <a:prstGeom prst="ellips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rot="4500000" flipH="1" flipV="1">
              <a:off x="3003058" y="1707175"/>
              <a:ext cx="108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2280000" flipH="1" flipV="1">
              <a:off x="2781696" y="1731923"/>
              <a:ext cx="1368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1740000" flipH="1" flipV="1">
              <a:off x="2584262" y="1780015"/>
              <a:ext cx="144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4" idx="2"/>
              <a:endCxn id="5" idx="2"/>
            </p:cNvCxnSpPr>
            <p:nvPr/>
          </p:nvCxnSpPr>
          <p:spPr>
            <a:xfrm rot="10800000">
              <a:off x="2466960" y="1862609"/>
              <a:ext cx="209552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0800000">
              <a:off x="3889370" y="1853084"/>
              <a:ext cx="209552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740000" flipH="1" flipV="1">
              <a:off x="3712903" y="1968219"/>
              <a:ext cx="1368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2880000" flipH="1" flipV="1">
              <a:off x="3522935" y="1998150"/>
              <a:ext cx="108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 flipH="1">
              <a:off x="3265796" y="2013105"/>
              <a:ext cx="86678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720000" flipH="1" flipV="1">
              <a:off x="3848956" y="1918734"/>
              <a:ext cx="180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7040000" flipH="1">
              <a:off x="3005278" y="2003580"/>
              <a:ext cx="86678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9020000" flipH="1">
              <a:off x="2771543" y="1978336"/>
              <a:ext cx="108000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20280000" flipH="1">
              <a:off x="2583976" y="1933320"/>
              <a:ext cx="144000" cy="0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7980000" flipH="1" flipV="1">
              <a:off x="3465822" y="1711336"/>
              <a:ext cx="144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7980000" flipH="1" flipV="1">
              <a:off x="3664702" y="1735810"/>
              <a:ext cx="126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8880000" flipH="1" flipV="1">
              <a:off x="3815184" y="1772329"/>
              <a:ext cx="144000" cy="1588"/>
            </a:xfrm>
            <a:prstGeom prst="line">
              <a:avLst/>
            </a:prstGeom>
            <a:grpFill/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4768155" y="2052677"/>
            <a:ext cx="746651" cy="13176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27" name="圆柱形 26"/>
          <p:cNvSpPr/>
          <p:nvPr/>
        </p:nvSpPr>
        <p:spPr>
          <a:xfrm>
            <a:off x="5092198" y="1678087"/>
            <a:ext cx="105409" cy="445060"/>
          </a:xfrm>
          <a:prstGeom prst="can">
            <a:avLst/>
          </a:prstGeom>
          <a:gradFill flip="none" rotWithShape="1">
            <a:gsLst>
              <a:gs pos="100000">
                <a:srgbClr val="0093DD"/>
              </a:gs>
              <a:gs pos="0">
                <a:schemeClr val="bg1">
                  <a:lumMod val="9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19050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30" name="立方体 29"/>
          <p:cNvSpPr/>
          <p:nvPr/>
        </p:nvSpPr>
        <p:spPr>
          <a:xfrm rot="420000">
            <a:off x="5603930" y="2100626"/>
            <a:ext cx="1195187" cy="111833"/>
          </a:xfrm>
          <a:prstGeom prst="cube">
            <a:avLst>
              <a:gd name="adj" fmla="val 81000"/>
            </a:avLst>
          </a:prstGeom>
          <a:solidFill>
            <a:schemeClr val="bg1">
              <a:lumMod val="50000"/>
            </a:schemeClr>
          </a:solidFill>
          <a:ln w="19050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31" name="平行四边形 30"/>
          <p:cNvSpPr/>
          <p:nvPr/>
        </p:nvSpPr>
        <p:spPr>
          <a:xfrm rot="360000">
            <a:off x="5671986" y="2066662"/>
            <a:ext cx="219102" cy="55405"/>
          </a:xfrm>
          <a:prstGeom prst="parallelogram">
            <a:avLst>
              <a:gd name="adj" fmla="val 109448"/>
            </a:avLst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46224" y="1647666"/>
            <a:ext cx="916526" cy="409117"/>
            <a:chOff x="1512488" y="790412"/>
            <a:chExt cx="916526" cy="409117"/>
          </a:xfrm>
        </p:grpSpPr>
        <p:cxnSp>
          <p:nvCxnSpPr>
            <p:cNvPr id="85" name="直接箭头连接符 84"/>
            <p:cNvCxnSpPr/>
            <p:nvPr/>
          </p:nvCxnSpPr>
          <p:spPr>
            <a:xfrm>
              <a:off x="2032755" y="936007"/>
              <a:ext cx="396259" cy="263522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1512488" y="790412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4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磁道</a:t>
              </a:r>
              <a:r>
                <a:rPr lang="en-US" altLang="zh-CN" sz="14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t</a:t>
              </a:r>
              <a:endParaRPr lang="zh-CN" altLang="en-US" sz="14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318117" y="16288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1400" b="1" dirty="0">
                <a:solidFill>
                  <a:srgbClr val="11576A"/>
                </a:solidFill>
                <a:latin typeface="微软雅黑"/>
                <a:ea typeface="微软雅黑"/>
              </a:rPr>
              <a:t>磁盘轴</a:t>
            </a:r>
          </a:p>
        </p:txBody>
      </p:sp>
      <p:cxnSp>
        <p:nvCxnSpPr>
          <p:cNvPr id="91" name="直接连接符 90"/>
          <p:cNvCxnSpPr/>
          <p:nvPr/>
        </p:nvCxnSpPr>
        <p:spPr>
          <a:xfrm rot="5400000">
            <a:off x="4120886" y="2815892"/>
            <a:ext cx="1018122" cy="976"/>
          </a:xfrm>
          <a:prstGeom prst="line">
            <a:avLst/>
          </a:prstGeom>
          <a:ln w="28575">
            <a:solidFill>
              <a:srgbClr val="1157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rot="5400000">
            <a:off x="5137992" y="2815892"/>
            <a:ext cx="1018122" cy="976"/>
          </a:xfrm>
          <a:prstGeom prst="line">
            <a:avLst/>
          </a:prstGeom>
          <a:ln w="28575">
            <a:solidFill>
              <a:srgbClr val="1157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119374" y="253150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1400" b="1" dirty="0">
                <a:solidFill>
                  <a:srgbClr val="11576A"/>
                </a:solidFill>
                <a:latin typeface="微软雅黑"/>
                <a:ea typeface="微软雅黑"/>
              </a:rPr>
              <a:t>磁头组</a:t>
            </a:r>
          </a:p>
        </p:txBody>
      </p:sp>
      <p:sp>
        <p:nvSpPr>
          <p:cNvPr id="96" name="任意多边形 95"/>
          <p:cNvSpPr/>
          <p:nvPr/>
        </p:nvSpPr>
        <p:spPr>
          <a:xfrm>
            <a:off x="4715455" y="2618964"/>
            <a:ext cx="189346" cy="78081"/>
          </a:xfrm>
          <a:custGeom>
            <a:avLst/>
            <a:gdLst>
              <a:gd name="connsiteX0" fmla="*/ 0 w 307975"/>
              <a:gd name="connsiteY0" fmla="*/ 50800 h 127000"/>
              <a:gd name="connsiteX1" fmla="*/ 130175 w 307975"/>
              <a:gd name="connsiteY1" fmla="*/ 127000 h 127000"/>
              <a:gd name="connsiteX2" fmla="*/ 307975 w 307975"/>
              <a:gd name="connsiteY2" fmla="*/ 85725 h 127000"/>
              <a:gd name="connsiteX3" fmla="*/ 203200 w 307975"/>
              <a:gd name="connsiteY3" fmla="*/ 0 h 127000"/>
              <a:gd name="connsiteX4" fmla="*/ 0 w 307975"/>
              <a:gd name="connsiteY4" fmla="*/ 508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75" h="127000">
                <a:moveTo>
                  <a:pt x="0" y="50800"/>
                </a:moveTo>
                <a:lnTo>
                  <a:pt x="130175" y="127000"/>
                </a:lnTo>
                <a:lnTo>
                  <a:pt x="307975" y="85725"/>
                </a:lnTo>
                <a:lnTo>
                  <a:pt x="203200" y="0"/>
                </a:lnTo>
                <a:lnTo>
                  <a:pt x="0" y="50800"/>
                </a:lnTo>
                <a:close/>
              </a:path>
            </a:pathLst>
          </a:custGeom>
          <a:solidFill>
            <a:srgbClr val="0093DD"/>
          </a:solidFill>
          <a:ln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774480" y="2283538"/>
            <a:ext cx="976112" cy="351041"/>
            <a:chOff x="1540744" y="1426284"/>
            <a:chExt cx="976112" cy="351041"/>
          </a:xfrm>
        </p:grpSpPr>
        <p:sp>
          <p:nvSpPr>
            <p:cNvPr id="97" name="TextBox 96"/>
            <p:cNvSpPr txBox="1"/>
            <p:nvPr/>
          </p:nvSpPr>
          <p:spPr>
            <a:xfrm>
              <a:off x="1540744" y="142628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4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扇区</a:t>
              </a:r>
              <a:r>
                <a:rPr lang="en-US" altLang="zh-CN" sz="14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s</a:t>
              </a:r>
              <a:endParaRPr lang="zh-CN" altLang="en-US" sz="14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98" name="直接箭头连接符 97"/>
            <p:cNvCxnSpPr/>
            <p:nvPr/>
          </p:nvCxnSpPr>
          <p:spPr>
            <a:xfrm>
              <a:off x="2095220" y="1580173"/>
              <a:ext cx="421636" cy="197152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781404" y="2863905"/>
            <a:ext cx="833599" cy="307777"/>
            <a:chOff x="1547664" y="2006651"/>
            <a:chExt cx="833599" cy="307777"/>
          </a:xfrm>
        </p:grpSpPr>
        <p:sp>
          <p:nvSpPr>
            <p:cNvPr id="100" name="TextBox 99"/>
            <p:cNvSpPr txBox="1"/>
            <p:nvPr/>
          </p:nvSpPr>
          <p:spPr>
            <a:xfrm>
              <a:off x="1547664" y="2006651"/>
              <a:ext cx="636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4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柱面</a:t>
              </a:r>
              <a:r>
                <a:rPr lang="en-US" altLang="zh-CN" sz="14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c</a:t>
              </a:r>
              <a:endParaRPr lang="zh-CN" altLang="en-US" sz="14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105" name="直接箭头连接符 104"/>
            <p:cNvCxnSpPr/>
            <p:nvPr/>
          </p:nvCxnSpPr>
          <p:spPr>
            <a:xfrm>
              <a:off x="2110836" y="2160540"/>
              <a:ext cx="270427" cy="0"/>
            </a:xfrm>
            <a:prstGeom prst="straightConnector1">
              <a:avLst/>
            </a:prstGeom>
            <a:ln w="28575">
              <a:solidFill>
                <a:srgbClr val="0050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3823169" y="357114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1400" b="1" dirty="0">
                <a:solidFill>
                  <a:srgbClr val="11576A"/>
                </a:solidFill>
                <a:latin typeface="微软雅黑"/>
                <a:ea typeface="微软雅黑"/>
              </a:rPr>
              <a:t>盘片</a:t>
            </a:r>
          </a:p>
        </p:txBody>
      </p:sp>
      <p:cxnSp>
        <p:nvCxnSpPr>
          <p:cNvPr id="110" name="直接箭头连接符 109"/>
          <p:cNvCxnSpPr/>
          <p:nvPr/>
        </p:nvCxnSpPr>
        <p:spPr>
          <a:xfrm flipV="1">
            <a:off x="4215739" y="3401718"/>
            <a:ext cx="257666" cy="210818"/>
          </a:xfrm>
          <a:prstGeom prst="straightConnector1">
            <a:avLst/>
          </a:prstGeom>
          <a:ln w="28575">
            <a:solidFill>
              <a:srgbClr val="005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626072" y="36525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1400" b="1" dirty="0">
                <a:solidFill>
                  <a:srgbClr val="11576A"/>
                </a:solidFill>
                <a:latin typeface="微软雅黑"/>
                <a:ea typeface="微软雅黑"/>
              </a:rPr>
              <a:t>磁头</a:t>
            </a:r>
          </a:p>
        </p:txBody>
      </p:sp>
      <p:cxnSp>
        <p:nvCxnSpPr>
          <p:cNvPr id="112" name="直接箭头连接符 111"/>
          <p:cNvCxnSpPr/>
          <p:nvPr/>
        </p:nvCxnSpPr>
        <p:spPr>
          <a:xfrm flipV="1">
            <a:off x="5963954" y="3545187"/>
            <a:ext cx="164957" cy="163000"/>
          </a:xfrm>
          <a:prstGeom prst="straightConnector1">
            <a:avLst/>
          </a:prstGeom>
          <a:ln w="28575">
            <a:solidFill>
              <a:srgbClr val="005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854391" y="2924961"/>
            <a:ext cx="72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1400" b="1" dirty="0">
                <a:solidFill>
                  <a:srgbClr val="11576A"/>
                </a:solidFill>
                <a:latin typeface="微软雅黑"/>
                <a:ea typeface="微软雅黑"/>
              </a:rPr>
              <a:t>读写头</a:t>
            </a:r>
          </a:p>
        </p:txBody>
      </p:sp>
      <p:sp>
        <p:nvSpPr>
          <p:cNvPr id="119" name="任意多边形 118"/>
          <p:cNvSpPr/>
          <p:nvPr/>
        </p:nvSpPr>
        <p:spPr>
          <a:xfrm>
            <a:off x="4935642" y="3623915"/>
            <a:ext cx="405238" cy="263132"/>
          </a:xfrm>
          <a:custGeom>
            <a:avLst/>
            <a:gdLst>
              <a:gd name="connsiteX0" fmla="*/ 548640 w 659130"/>
              <a:gd name="connsiteY0" fmla="*/ 0 h 427990"/>
              <a:gd name="connsiteX1" fmla="*/ 655320 w 659130"/>
              <a:gd name="connsiteY1" fmla="*/ 152400 h 427990"/>
              <a:gd name="connsiteX2" fmla="*/ 571500 w 659130"/>
              <a:gd name="connsiteY2" fmla="*/ 342900 h 427990"/>
              <a:gd name="connsiteX3" fmla="*/ 335280 w 659130"/>
              <a:gd name="connsiteY3" fmla="*/ 426720 h 427990"/>
              <a:gd name="connsiteX4" fmla="*/ 99060 w 659130"/>
              <a:gd name="connsiteY4" fmla="*/ 350520 h 427990"/>
              <a:gd name="connsiteX5" fmla="*/ 0 w 659130"/>
              <a:gd name="connsiteY5" fmla="*/ 220980 h 4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130" h="427990">
                <a:moveTo>
                  <a:pt x="548640" y="0"/>
                </a:moveTo>
                <a:cubicBezTo>
                  <a:pt x="600075" y="47625"/>
                  <a:pt x="651510" y="95250"/>
                  <a:pt x="655320" y="152400"/>
                </a:cubicBezTo>
                <a:cubicBezTo>
                  <a:pt x="659130" y="209550"/>
                  <a:pt x="624840" y="297180"/>
                  <a:pt x="571500" y="342900"/>
                </a:cubicBezTo>
                <a:cubicBezTo>
                  <a:pt x="518160" y="388620"/>
                  <a:pt x="414020" y="425450"/>
                  <a:pt x="335280" y="426720"/>
                </a:cubicBezTo>
                <a:cubicBezTo>
                  <a:pt x="256540" y="427990"/>
                  <a:pt x="154940" y="384810"/>
                  <a:pt x="99060" y="350520"/>
                </a:cubicBezTo>
                <a:cubicBezTo>
                  <a:pt x="43180" y="316230"/>
                  <a:pt x="21590" y="268605"/>
                  <a:pt x="0" y="220980"/>
                </a:cubicBezTo>
              </a:path>
            </a:pathLst>
          </a:custGeom>
          <a:ln w="28575">
            <a:solidFill>
              <a:srgbClr val="005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42" name="立方体 41"/>
          <p:cNvSpPr/>
          <p:nvPr/>
        </p:nvSpPr>
        <p:spPr>
          <a:xfrm rot="420000">
            <a:off x="5603930" y="2707116"/>
            <a:ext cx="1195187" cy="111833"/>
          </a:xfrm>
          <a:prstGeom prst="cube">
            <a:avLst>
              <a:gd name="adj" fmla="val 81000"/>
            </a:avLst>
          </a:prstGeom>
          <a:solidFill>
            <a:schemeClr val="bg1">
              <a:lumMod val="50000"/>
            </a:schemeClr>
          </a:solidFill>
          <a:ln w="19050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43" name="平行四边形 42"/>
          <p:cNvSpPr/>
          <p:nvPr/>
        </p:nvSpPr>
        <p:spPr>
          <a:xfrm rot="360000">
            <a:off x="5671986" y="2673152"/>
            <a:ext cx="219102" cy="55405"/>
          </a:xfrm>
          <a:prstGeom prst="parallelogram">
            <a:avLst>
              <a:gd name="adj" fmla="val 109448"/>
            </a:avLst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66" name="立方体 65"/>
          <p:cNvSpPr/>
          <p:nvPr/>
        </p:nvSpPr>
        <p:spPr>
          <a:xfrm rot="420000">
            <a:off x="5603930" y="3317321"/>
            <a:ext cx="1195187" cy="111833"/>
          </a:xfrm>
          <a:prstGeom prst="cube">
            <a:avLst>
              <a:gd name="adj" fmla="val 81000"/>
            </a:avLst>
          </a:prstGeom>
          <a:solidFill>
            <a:schemeClr val="bg1">
              <a:lumMod val="50000"/>
            </a:schemeClr>
          </a:solidFill>
          <a:ln w="19050">
            <a:solidFill>
              <a:srgbClr val="0050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sp>
        <p:nvSpPr>
          <p:cNvPr id="67" name="平行四边形 66"/>
          <p:cNvSpPr/>
          <p:nvPr/>
        </p:nvSpPr>
        <p:spPr>
          <a:xfrm rot="360000">
            <a:off x="5671986" y="3283356"/>
            <a:ext cx="219102" cy="55405"/>
          </a:xfrm>
          <a:prstGeom prst="parallelogram">
            <a:avLst>
              <a:gd name="adj" fmla="val 109448"/>
            </a:avLst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cxnSp>
        <p:nvCxnSpPr>
          <p:cNvPr id="116" name="直接箭头连接符 115"/>
          <p:cNvCxnSpPr>
            <a:endCxn id="67" idx="0"/>
          </p:cNvCxnSpPr>
          <p:nvPr/>
        </p:nvCxnSpPr>
        <p:spPr>
          <a:xfrm rot="5400000">
            <a:off x="5767205" y="3130779"/>
            <a:ext cx="182709" cy="121806"/>
          </a:xfrm>
          <a:prstGeom prst="straightConnector1">
            <a:avLst/>
          </a:prstGeom>
          <a:ln w="28575">
            <a:solidFill>
              <a:srgbClr val="005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立方体 91"/>
          <p:cNvSpPr/>
          <p:nvPr/>
        </p:nvSpPr>
        <p:spPr>
          <a:xfrm>
            <a:off x="6636247" y="1895738"/>
            <a:ext cx="483127" cy="1932509"/>
          </a:xfrm>
          <a:prstGeom prst="cube">
            <a:avLst/>
          </a:prstGeom>
          <a:gradFill flip="none" rotWithShape="1">
            <a:gsLst>
              <a:gs pos="100000">
                <a:srgbClr val="0093DD"/>
              </a:gs>
              <a:gs pos="32000">
                <a:schemeClr val="bg1">
                  <a:lumMod val="9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19050">
            <a:solidFill>
              <a:srgbClr val="11576A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prstClr val="black"/>
              </a:solidFill>
              <a:latin typeface="MS PGothic"/>
              <a:ea typeface="微软雅黑"/>
            </a:endParaRPr>
          </a:p>
        </p:txBody>
      </p:sp>
      <p:cxnSp>
        <p:nvCxnSpPr>
          <p:cNvPr id="95" name="直接箭头连接符 94"/>
          <p:cNvCxnSpPr/>
          <p:nvPr/>
        </p:nvCxnSpPr>
        <p:spPr>
          <a:xfrm rot="10800000">
            <a:off x="7003329" y="2675770"/>
            <a:ext cx="199198" cy="0"/>
          </a:xfrm>
          <a:prstGeom prst="straightConnector1">
            <a:avLst/>
          </a:prstGeom>
          <a:ln w="28575">
            <a:solidFill>
              <a:srgbClr val="1157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2783760" y="3843915"/>
            <a:ext cx="5882325" cy="663620"/>
            <a:chOff x="550020" y="2986665"/>
            <a:chExt cx="5882325" cy="663620"/>
          </a:xfrm>
        </p:grpSpPr>
        <p:sp>
          <p:nvSpPr>
            <p:cNvPr id="99" name="内容占位符 2"/>
            <p:cNvSpPr txBox="1">
              <a:spLocks/>
            </p:cNvSpPr>
            <p:nvPr/>
          </p:nvSpPr>
          <p:spPr>
            <a:xfrm>
              <a:off x="860181" y="3003954"/>
              <a:ext cx="55721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sz="1800" dirty="0">
                  <a:sym typeface="宋体" charset="0"/>
                </a:rPr>
                <a:t>读取或写入时，磁头必须被定位在</a:t>
              </a:r>
              <a:r>
                <a:rPr lang="zh-CN" altLang="en-US" sz="1800" dirty="0">
                  <a:solidFill>
                    <a:srgbClr val="C00000"/>
                  </a:solidFill>
                  <a:sym typeface="宋体" charset="0"/>
                </a:rPr>
                <a:t>期望的磁道</a:t>
              </a:r>
              <a:r>
                <a:rPr lang="zh-CN" altLang="en-US" sz="1800" dirty="0">
                  <a:sym typeface="宋体" charset="0"/>
                </a:rPr>
                <a:t>，并从所</a:t>
              </a:r>
              <a:r>
                <a:rPr lang="zh-CN" altLang="en-US" sz="1800" dirty="0">
                  <a:solidFill>
                    <a:srgbClr val="C00000"/>
                  </a:solidFill>
                  <a:sym typeface="宋体" charset="0"/>
                </a:rPr>
                <a:t>期望的柱面和扇区</a:t>
              </a:r>
              <a:r>
                <a:rPr lang="zh-CN" altLang="en-US" sz="1800" dirty="0">
                  <a:sym typeface="宋体" charset="0"/>
                </a:rPr>
                <a:t>的开始</a:t>
              </a:r>
              <a:endParaRPr lang="zh-CN" altLang="en-US" sz="1800" dirty="0"/>
            </a:p>
          </p:txBody>
        </p:sp>
        <p:sp>
          <p:nvSpPr>
            <p:cNvPr id="101" name="TextBox 11"/>
            <p:cNvSpPr txBox="1"/>
            <p:nvPr/>
          </p:nvSpPr>
          <p:spPr>
            <a:xfrm>
              <a:off x="550020" y="2986665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783760" y="4437471"/>
            <a:ext cx="4418771" cy="629642"/>
            <a:chOff x="550020" y="3580221"/>
            <a:chExt cx="4418771" cy="629642"/>
          </a:xfrm>
        </p:grpSpPr>
        <p:sp>
          <p:nvSpPr>
            <p:cNvPr id="102" name="内容占位符 2"/>
            <p:cNvSpPr txBox="1">
              <a:spLocks/>
            </p:cNvSpPr>
            <p:nvPr/>
          </p:nvSpPr>
          <p:spPr>
            <a:xfrm>
              <a:off x="834569" y="3580352"/>
              <a:ext cx="15001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sz="1800" dirty="0"/>
                <a:t>寻道时间</a:t>
              </a:r>
            </a:p>
          </p:txBody>
        </p:sp>
        <p:sp>
          <p:nvSpPr>
            <p:cNvPr id="103" name="TextBox 31"/>
            <p:cNvSpPr txBox="1"/>
            <p:nvPr/>
          </p:nvSpPr>
          <p:spPr>
            <a:xfrm>
              <a:off x="550020" y="3580221"/>
              <a:ext cx="43339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4" name="图片 10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833" y="3973007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07" name="内容占位符 2"/>
            <p:cNvSpPr txBox="1">
              <a:spLocks/>
            </p:cNvSpPr>
            <p:nvPr/>
          </p:nvSpPr>
          <p:spPr>
            <a:xfrm>
              <a:off x="1077397" y="3868231"/>
              <a:ext cx="3891394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sz="1800" dirty="0">
                  <a:sym typeface="宋体" charset="0"/>
                </a:rPr>
                <a:t>定位到期望的磁道所花费的时间</a:t>
              </a:r>
              <a:endParaRPr lang="zh-CN" altLang="en-US" sz="18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783756" y="4971367"/>
            <a:ext cx="5572828" cy="643008"/>
            <a:chOff x="550020" y="4114117"/>
            <a:chExt cx="5572828" cy="643008"/>
          </a:xfrm>
        </p:grpSpPr>
        <p:sp>
          <p:nvSpPr>
            <p:cNvPr id="108" name="内容占位符 2"/>
            <p:cNvSpPr txBox="1">
              <a:spLocks/>
            </p:cNvSpPr>
            <p:nvPr/>
          </p:nvSpPr>
          <p:spPr>
            <a:xfrm>
              <a:off x="834569" y="4114117"/>
              <a:ext cx="15001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sz="1800" dirty="0"/>
                <a:t>旋转延迟</a:t>
              </a:r>
            </a:p>
          </p:txBody>
        </p:sp>
        <p:sp>
          <p:nvSpPr>
            <p:cNvPr id="109" name="TextBox 33"/>
            <p:cNvSpPr txBox="1"/>
            <p:nvPr/>
          </p:nvSpPr>
          <p:spPr>
            <a:xfrm>
              <a:off x="550020" y="4114117"/>
              <a:ext cx="43339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13" name="图片 1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833" y="449119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15" name="内容占位符 2"/>
            <p:cNvSpPr txBox="1">
              <a:spLocks/>
            </p:cNvSpPr>
            <p:nvPr/>
          </p:nvSpPr>
          <p:spPr>
            <a:xfrm>
              <a:off x="1088446" y="4415493"/>
              <a:ext cx="5034402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sz="1800" dirty="0">
                  <a:sym typeface="宋体" charset="0"/>
                </a:rPr>
                <a:t>从零扇区开始处到达目的地花费的时间</a:t>
              </a:r>
              <a:endParaRPr lang="zh-CN" altLang="en-US" sz="1800" dirty="0"/>
            </a:p>
          </p:txBody>
        </p:sp>
      </p:grpSp>
      <p:sp>
        <p:nvSpPr>
          <p:cNvPr id="118" name="内容占位符 2"/>
          <p:cNvSpPr txBox="1">
            <a:spLocks/>
          </p:cNvSpPr>
          <p:nvPr/>
        </p:nvSpPr>
        <p:spPr>
          <a:xfrm>
            <a:off x="2854304" y="5593700"/>
            <a:ext cx="5391592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lvl="1" indent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Tx/>
            </a:pPr>
            <a:r>
              <a:rPr lang="zh-CN" altLang="en-US" sz="1800" dirty="0">
                <a:solidFill>
                  <a:srgbClr val="C00000"/>
                </a:solidFill>
                <a:sym typeface="宋体" charset="0"/>
              </a:rPr>
              <a:t>平均旋转延迟时间=磁盘旋转一周时间的一半</a:t>
            </a:r>
            <a:endParaRPr lang="zh-CN" altLang="en-US" sz="1800" dirty="0">
              <a:solidFill>
                <a:srgbClr val="C00000"/>
              </a:solidFill>
            </a:endParaRPr>
          </a:p>
        </p:txBody>
      </p:sp>
      <p:sp>
        <p:nvSpPr>
          <p:cNvPr id="84" name="标题 83">
            <a:extLst>
              <a:ext uri="{FF2B5EF4-FFF2-40B4-BE49-F238E27FC236}">
                <a16:creationId xmlns:a16="http://schemas.microsoft.com/office/drawing/2014/main" id="{78BA99A3-5063-A79E-C85B-495CC52B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磁盘工作机制和性能参数</a:t>
            </a:r>
          </a:p>
        </p:txBody>
      </p:sp>
      <p:sp>
        <p:nvSpPr>
          <p:cNvPr id="90" name="灯片编号占位符 89">
            <a:extLst>
              <a:ext uri="{FF2B5EF4-FFF2-40B4-BE49-F238E27FC236}">
                <a16:creationId xmlns:a16="http://schemas.microsoft.com/office/drawing/2014/main" id="{A73A262B-8B11-819C-5677-364908D1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78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504" y="3335731"/>
            <a:ext cx="25146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4965977" y="3348329"/>
            <a:ext cx="522097" cy="870161"/>
          </a:xfrm>
          <a:prstGeom prst="ellipse">
            <a:avLst/>
          </a:prstGeom>
          <a:noFill/>
          <a:ln w="28575">
            <a:solidFill>
              <a:srgbClr val="00507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srgbClr val="000099"/>
              </a:solidFill>
              <a:latin typeface="MS PGothic"/>
              <a:ea typeface="MS PGothic" charset="0"/>
              <a:cs typeface="MS PGothic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23592" y="1700812"/>
            <a:ext cx="2117948" cy="976821"/>
            <a:chOff x="262350" y="843558"/>
            <a:chExt cx="2117948" cy="976821"/>
          </a:xfrm>
        </p:grpSpPr>
        <p:sp>
          <p:nvSpPr>
            <p:cNvPr id="33" name="TextBox 32"/>
            <p:cNvSpPr txBox="1"/>
            <p:nvPr/>
          </p:nvSpPr>
          <p:spPr>
            <a:xfrm>
              <a:off x="467544" y="843558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等待设备可用</a:t>
              </a: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2380298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62350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1647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8126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5329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31808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58173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84652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2115508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4308131" y="1696380"/>
            <a:ext cx="1569660" cy="981253"/>
            <a:chOff x="2146889" y="839126"/>
            <a:chExt cx="1569660" cy="981253"/>
          </a:xfrm>
        </p:grpSpPr>
        <p:sp>
          <p:nvSpPr>
            <p:cNvPr id="34" name="TextBox 33"/>
            <p:cNvSpPr txBox="1"/>
            <p:nvPr/>
          </p:nvSpPr>
          <p:spPr>
            <a:xfrm>
              <a:off x="2146889" y="839126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等待通道可用</a:t>
              </a:r>
              <a:endParaRPr lang="en-US" altLang="zh-CN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3436035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265347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291826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318724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598421" y="1700812"/>
            <a:ext cx="1869927" cy="976821"/>
            <a:chOff x="3437175" y="843558"/>
            <a:chExt cx="1869927" cy="976821"/>
          </a:xfrm>
        </p:grpSpPr>
        <p:sp>
          <p:nvSpPr>
            <p:cNvPr id="35" name="TextBox 34"/>
            <p:cNvSpPr txBox="1"/>
            <p:nvPr/>
          </p:nvSpPr>
          <p:spPr>
            <a:xfrm>
              <a:off x="4026442" y="843558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寻道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5307102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3437175" y="1613880"/>
              <a:ext cx="1869926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9109506" y="1696380"/>
            <a:ext cx="1409536" cy="981253"/>
            <a:chOff x="6948264" y="839126"/>
            <a:chExt cx="1409536" cy="981253"/>
          </a:xfrm>
        </p:grpSpPr>
        <p:sp>
          <p:nvSpPr>
            <p:cNvPr id="37" name="TextBox 36"/>
            <p:cNvSpPr txBox="1"/>
            <p:nvPr/>
          </p:nvSpPr>
          <p:spPr>
            <a:xfrm>
              <a:off x="6948264" y="839126"/>
              <a:ext cx="14095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b="1" dirty="0">
                  <a:solidFill>
                    <a:srgbClr val="005072"/>
                  </a:solidFill>
                  <a:latin typeface="微软雅黑"/>
                  <a:ea typeface="微软雅黑"/>
                </a:rPr>
                <a:t>   </a:t>
              </a: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数据传送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8226663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7188036" y="1613880"/>
              <a:ext cx="1008000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4691600" y="4265989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800080"/>
              </a:buClr>
              <a:buSzPct val="75000"/>
              <a:buNone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zh-CN" altLang="en-US" b="1" dirty="0">
                <a:solidFill>
                  <a:srgbClr val="005072"/>
                </a:solidFill>
                <a:latin typeface="微软雅黑"/>
                <a:ea typeface="微软雅黑"/>
                <a:sym typeface="宋体" charset="0"/>
              </a:rPr>
              <a:t>访问时间</a:t>
            </a:r>
            <a:endParaRPr lang="zh-CN" altLang="zh-CN" b="1" dirty="0">
              <a:solidFill>
                <a:srgbClr val="005072"/>
              </a:solidFill>
              <a:latin typeface="微软雅黑"/>
              <a:ea typeface="微软雅黑"/>
              <a:sym typeface="宋体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545735" y="2759901"/>
            <a:ext cx="5854699" cy="369332"/>
            <a:chOff x="2384489" y="1902651"/>
            <a:chExt cx="5854699" cy="369332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6115188" y="2119077"/>
              <a:ext cx="2124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30"/>
            <p:cNvSpPr txBox="1"/>
            <p:nvPr/>
          </p:nvSpPr>
          <p:spPr>
            <a:xfrm>
              <a:off x="4855696" y="1902651"/>
              <a:ext cx="902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设备忙</a:t>
              </a: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2384489" y="2119077"/>
              <a:ext cx="2160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526475" y="1699644"/>
            <a:ext cx="1822807" cy="977989"/>
            <a:chOff x="5365229" y="842390"/>
            <a:chExt cx="1822807" cy="977989"/>
          </a:xfrm>
        </p:grpSpPr>
        <p:sp>
          <p:nvSpPr>
            <p:cNvPr id="36" name="TextBox 35"/>
            <p:cNvSpPr txBox="1"/>
            <p:nvPr/>
          </p:nvSpPr>
          <p:spPr>
            <a:xfrm>
              <a:off x="5580112" y="842390"/>
              <a:ext cx="1440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旋转延时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7170926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5365229" y="1604355"/>
              <a:ext cx="1822807" cy="9525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标题 10">
            <a:extLst>
              <a:ext uri="{FF2B5EF4-FFF2-40B4-BE49-F238E27FC236}">
                <a16:creationId xmlns:a16="http://schemas.microsoft.com/office/drawing/2014/main" id="{C0981182-F850-46E9-A78F-F025453F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磁盘</a:t>
            </a:r>
            <a:r>
              <a:rPr lang="en-US" altLang="zh-CN" dirty="0"/>
              <a:t>I/O</a:t>
            </a:r>
            <a:r>
              <a:rPr lang="zh-CN" altLang="en-US" dirty="0"/>
              <a:t>传输时间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3910C0C5-E245-68F2-0FE2-96DE5BFE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42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75" y="3335731"/>
            <a:ext cx="25146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5760724" y="3348329"/>
            <a:ext cx="522097" cy="870161"/>
          </a:xfrm>
          <a:prstGeom prst="ellipse">
            <a:avLst/>
          </a:prstGeom>
          <a:noFill/>
          <a:ln w="28575">
            <a:solidFill>
              <a:srgbClr val="00507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srgbClr val="000099"/>
              </a:solidFill>
              <a:latin typeface="MS PGothic"/>
              <a:ea typeface="MS PGothic" charset="0"/>
              <a:cs typeface="MS PGothic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60057" y="4243675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800080"/>
              </a:buClr>
              <a:buSzPct val="75000"/>
              <a:buNone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zh-CN" altLang="en-US" b="1" dirty="0">
                <a:solidFill>
                  <a:srgbClr val="005072"/>
                </a:solidFill>
                <a:latin typeface="微软雅黑"/>
                <a:ea typeface="微软雅黑"/>
                <a:sym typeface="宋体" charset="0"/>
              </a:rPr>
              <a:t>寻道时间</a:t>
            </a:r>
            <a:endParaRPr lang="zh-CN" altLang="zh-CN" b="1" dirty="0">
              <a:solidFill>
                <a:srgbClr val="005072"/>
              </a:solidFill>
              <a:latin typeface="微软雅黑"/>
              <a:ea typeface="微软雅黑"/>
              <a:sym typeface="宋体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535163" y="1700812"/>
            <a:ext cx="2117948" cy="976821"/>
            <a:chOff x="262350" y="843558"/>
            <a:chExt cx="2117948" cy="976821"/>
          </a:xfrm>
        </p:grpSpPr>
        <p:sp>
          <p:nvSpPr>
            <p:cNvPr id="57" name="TextBox 32"/>
            <p:cNvSpPr txBox="1"/>
            <p:nvPr/>
          </p:nvSpPr>
          <p:spPr>
            <a:xfrm>
              <a:off x="467544" y="843558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等待设备可用</a:t>
              </a: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2380298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262350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1647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78126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105329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131808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58173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84652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115508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4419702" y="1696380"/>
            <a:ext cx="1569660" cy="981253"/>
            <a:chOff x="2146889" y="839126"/>
            <a:chExt cx="1569660" cy="981253"/>
          </a:xfrm>
        </p:grpSpPr>
        <p:sp>
          <p:nvSpPr>
            <p:cNvPr id="68" name="TextBox 33"/>
            <p:cNvSpPr txBox="1"/>
            <p:nvPr/>
          </p:nvSpPr>
          <p:spPr>
            <a:xfrm>
              <a:off x="2146889" y="839126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等待通道可用</a:t>
              </a:r>
              <a:endParaRPr lang="en-US" altLang="zh-CN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3436035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265347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291826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318724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5709992" y="1700812"/>
            <a:ext cx="1869927" cy="976821"/>
            <a:chOff x="3437175" y="843558"/>
            <a:chExt cx="1869927" cy="976821"/>
          </a:xfrm>
        </p:grpSpPr>
        <p:sp>
          <p:nvSpPr>
            <p:cNvPr id="74" name="TextBox 34"/>
            <p:cNvSpPr txBox="1"/>
            <p:nvPr/>
          </p:nvSpPr>
          <p:spPr>
            <a:xfrm>
              <a:off x="4026442" y="843558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寻道</a:t>
              </a:r>
            </a:p>
          </p:txBody>
        </p:sp>
        <p:cxnSp>
          <p:nvCxnSpPr>
            <p:cNvPr id="75" name="直接连接符 74"/>
            <p:cNvCxnSpPr/>
            <p:nvPr/>
          </p:nvCxnSpPr>
          <p:spPr>
            <a:xfrm>
              <a:off x="5307102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3437175" y="1613880"/>
              <a:ext cx="1869926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9221077" y="1696380"/>
            <a:ext cx="1409536" cy="981253"/>
            <a:chOff x="6948264" y="839126"/>
            <a:chExt cx="1409536" cy="981253"/>
          </a:xfrm>
        </p:grpSpPr>
        <p:sp>
          <p:nvSpPr>
            <p:cNvPr id="78" name="TextBox 36"/>
            <p:cNvSpPr txBox="1"/>
            <p:nvPr/>
          </p:nvSpPr>
          <p:spPr>
            <a:xfrm>
              <a:off x="6948264" y="839126"/>
              <a:ext cx="14095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b="1" dirty="0">
                  <a:solidFill>
                    <a:srgbClr val="005072"/>
                  </a:solidFill>
                  <a:latin typeface="微软雅黑"/>
                  <a:ea typeface="微软雅黑"/>
                </a:rPr>
                <a:t>   </a:t>
              </a: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数据传送</a:t>
              </a: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8226663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7188036" y="1613880"/>
              <a:ext cx="1008000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>
            <a:off x="4657306" y="2759901"/>
            <a:ext cx="5854699" cy="369332"/>
            <a:chOff x="2384489" y="1902651"/>
            <a:chExt cx="5854699" cy="369332"/>
          </a:xfrm>
        </p:grpSpPr>
        <p:cxnSp>
          <p:nvCxnSpPr>
            <p:cNvPr id="82" name="直接连接符 81"/>
            <p:cNvCxnSpPr/>
            <p:nvPr/>
          </p:nvCxnSpPr>
          <p:spPr>
            <a:xfrm>
              <a:off x="6115188" y="2119077"/>
              <a:ext cx="2124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30"/>
            <p:cNvSpPr txBox="1"/>
            <p:nvPr/>
          </p:nvSpPr>
          <p:spPr>
            <a:xfrm>
              <a:off x="4855696" y="1902651"/>
              <a:ext cx="902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设备忙</a:t>
              </a:r>
            </a:p>
          </p:txBody>
        </p:sp>
        <p:cxnSp>
          <p:nvCxnSpPr>
            <p:cNvPr id="84" name="直接连接符 83"/>
            <p:cNvCxnSpPr/>
            <p:nvPr/>
          </p:nvCxnSpPr>
          <p:spPr>
            <a:xfrm>
              <a:off x="2384489" y="2119077"/>
              <a:ext cx="2160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7638046" y="1699644"/>
            <a:ext cx="1822807" cy="977989"/>
            <a:chOff x="5365229" y="842390"/>
            <a:chExt cx="1822807" cy="977989"/>
          </a:xfrm>
        </p:grpSpPr>
        <p:sp>
          <p:nvSpPr>
            <p:cNvPr id="86" name="TextBox 35"/>
            <p:cNvSpPr txBox="1"/>
            <p:nvPr/>
          </p:nvSpPr>
          <p:spPr>
            <a:xfrm>
              <a:off x="5580112" y="842390"/>
              <a:ext cx="1440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旋转延时</a:t>
              </a:r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7170926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5365229" y="1604355"/>
              <a:ext cx="1822807" cy="9525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A3A83295-4A58-7D92-9575-1882ED5D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磁盘</a:t>
            </a:r>
            <a:r>
              <a:rPr lang="en-US" altLang="zh-CN" dirty="0"/>
              <a:t>I/O</a:t>
            </a:r>
            <a:r>
              <a:rPr lang="zh-CN" altLang="en-US" dirty="0"/>
              <a:t>传输时间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6F1E5E-6074-CB82-0284-D2BD8432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11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75" y="3335731"/>
            <a:ext cx="25146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6421291" y="3405851"/>
            <a:ext cx="522097" cy="870161"/>
          </a:xfrm>
          <a:prstGeom prst="ellipse">
            <a:avLst/>
          </a:prstGeom>
          <a:noFill/>
          <a:ln w="28575">
            <a:solidFill>
              <a:srgbClr val="00507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srgbClr val="000099"/>
              </a:solidFill>
              <a:latin typeface="MS PGothic"/>
              <a:ea typeface="MS PGothic" charset="0"/>
              <a:cs typeface="MS PGothic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28337" y="4346124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800080"/>
              </a:buClr>
              <a:buSzPct val="75000"/>
              <a:buNone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zh-CN" altLang="en-US" b="1" dirty="0">
                <a:solidFill>
                  <a:srgbClr val="005072"/>
                </a:solidFill>
                <a:latin typeface="微软雅黑"/>
                <a:ea typeface="微软雅黑"/>
                <a:sym typeface="宋体" charset="0"/>
              </a:rPr>
              <a:t>旋转延迟</a:t>
            </a:r>
            <a:endParaRPr lang="zh-CN" altLang="zh-CN" b="1" dirty="0">
              <a:solidFill>
                <a:srgbClr val="005072"/>
              </a:solidFill>
              <a:latin typeface="微软雅黑"/>
              <a:ea typeface="微软雅黑"/>
              <a:sym typeface="宋体" charset="0"/>
            </a:endParaRPr>
          </a:p>
        </p:txBody>
      </p:sp>
      <p:sp>
        <p:nvSpPr>
          <p:cNvPr id="56" name="Text Box 13"/>
          <p:cNvSpPr txBox="1">
            <a:spLocks noChangeArrowheads="1"/>
          </p:cNvSpPr>
          <p:nvPr/>
        </p:nvSpPr>
        <p:spPr bwMode="auto">
          <a:xfrm>
            <a:off x="5679615" y="4633522"/>
            <a:ext cx="25275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C00000"/>
                </a:solidFill>
                <a:latin typeface="微软雅黑"/>
                <a:ea typeface="微软雅黑"/>
              </a:rPr>
              <a:t>1/r =</a:t>
            </a:r>
            <a:r>
              <a:rPr lang="zh-CN" altLang="en-US" sz="1600" b="1" dirty="0">
                <a:solidFill>
                  <a:srgbClr val="C00000"/>
                </a:solidFill>
                <a:latin typeface="微软雅黑"/>
                <a:ea typeface="微软雅黑"/>
              </a:rPr>
              <a:t>旋转一周的时间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2535163" y="1700812"/>
            <a:ext cx="2117948" cy="976821"/>
            <a:chOff x="262350" y="843558"/>
            <a:chExt cx="2117948" cy="976821"/>
          </a:xfrm>
        </p:grpSpPr>
        <p:sp>
          <p:nvSpPr>
            <p:cNvPr id="58" name="TextBox 32"/>
            <p:cNvSpPr txBox="1"/>
            <p:nvPr/>
          </p:nvSpPr>
          <p:spPr>
            <a:xfrm>
              <a:off x="467544" y="843558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等待设备可用</a:t>
              </a: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2380298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62350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51647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78126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105329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31808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58173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184652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115508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4419702" y="1696380"/>
            <a:ext cx="1569660" cy="981253"/>
            <a:chOff x="2146889" y="839126"/>
            <a:chExt cx="1569660" cy="981253"/>
          </a:xfrm>
        </p:grpSpPr>
        <p:sp>
          <p:nvSpPr>
            <p:cNvPr id="69" name="TextBox 33"/>
            <p:cNvSpPr txBox="1"/>
            <p:nvPr/>
          </p:nvSpPr>
          <p:spPr>
            <a:xfrm>
              <a:off x="2146889" y="839126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等待通道可用</a:t>
              </a:r>
              <a:endParaRPr lang="en-US" altLang="zh-CN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3436035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265347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291826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318724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5709992" y="1700812"/>
            <a:ext cx="1869927" cy="976821"/>
            <a:chOff x="3437175" y="843558"/>
            <a:chExt cx="1869927" cy="976821"/>
          </a:xfrm>
        </p:grpSpPr>
        <p:sp>
          <p:nvSpPr>
            <p:cNvPr id="75" name="TextBox 34"/>
            <p:cNvSpPr txBox="1"/>
            <p:nvPr/>
          </p:nvSpPr>
          <p:spPr>
            <a:xfrm>
              <a:off x="4026442" y="843558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寻道</a:t>
              </a: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307102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3437175" y="1613880"/>
              <a:ext cx="1869926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9221077" y="1696380"/>
            <a:ext cx="1409536" cy="981253"/>
            <a:chOff x="6948264" y="839126"/>
            <a:chExt cx="1409536" cy="981253"/>
          </a:xfrm>
        </p:grpSpPr>
        <p:sp>
          <p:nvSpPr>
            <p:cNvPr id="79" name="TextBox 36"/>
            <p:cNvSpPr txBox="1"/>
            <p:nvPr/>
          </p:nvSpPr>
          <p:spPr>
            <a:xfrm>
              <a:off x="6948264" y="839126"/>
              <a:ext cx="14095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b="1" dirty="0">
                  <a:solidFill>
                    <a:srgbClr val="005072"/>
                  </a:solidFill>
                  <a:latin typeface="微软雅黑"/>
                  <a:ea typeface="微软雅黑"/>
                </a:rPr>
                <a:t>   </a:t>
              </a: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数据传送</a:t>
              </a:r>
            </a:p>
          </p:txBody>
        </p:sp>
        <p:cxnSp>
          <p:nvCxnSpPr>
            <p:cNvPr id="80" name="直接连接符 79"/>
            <p:cNvCxnSpPr/>
            <p:nvPr/>
          </p:nvCxnSpPr>
          <p:spPr>
            <a:xfrm>
              <a:off x="8226663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7188036" y="1613880"/>
              <a:ext cx="1008000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4657306" y="2759901"/>
            <a:ext cx="5854699" cy="369332"/>
            <a:chOff x="2384489" y="1902651"/>
            <a:chExt cx="5854699" cy="369332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6115188" y="2119077"/>
              <a:ext cx="2124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30"/>
            <p:cNvSpPr txBox="1"/>
            <p:nvPr/>
          </p:nvSpPr>
          <p:spPr>
            <a:xfrm>
              <a:off x="4855696" y="1902651"/>
              <a:ext cx="902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设备忙</a:t>
              </a: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2384489" y="2119077"/>
              <a:ext cx="2160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7638046" y="1699644"/>
            <a:ext cx="1822807" cy="977989"/>
            <a:chOff x="5365229" y="842390"/>
            <a:chExt cx="1822807" cy="977989"/>
          </a:xfrm>
        </p:grpSpPr>
        <p:sp>
          <p:nvSpPr>
            <p:cNvPr id="87" name="TextBox 35"/>
            <p:cNvSpPr txBox="1"/>
            <p:nvPr/>
          </p:nvSpPr>
          <p:spPr>
            <a:xfrm>
              <a:off x="5580112" y="842390"/>
              <a:ext cx="1440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旋转延时</a:t>
              </a: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7170926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5365229" y="1604355"/>
              <a:ext cx="1822807" cy="9525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FB9AF636-1B4C-D8A5-5137-98188F0E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磁盘</a:t>
            </a:r>
            <a:r>
              <a:rPr lang="en-US" altLang="zh-CN" dirty="0"/>
              <a:t>I/O</a:t>
            </a:r>
            <a:r>
              <a:rPr lang="zh-CN" altLang="en-US" dirty="0"/>
              <a:t>传输时间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C4F0D9-1622-0B3D-7B67-B060D407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512" y="3335731"/>
            <a:ext cx="25146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7093286" y="3390550"/>
            <a:ext cx="522097" cy="870161"/>
          </a:xfrm>
          <a:prstGeom prst="ellipse">
            <a:avLst/>
          </a:prstGeom>
          <a:noFill/>
          <a:ln w="28575">
            <a:solidFill>
              <a:srgbClr val="00507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zh-CN" altLang="en-US">
              <a:solidFill>
                <a:srgbClr val="000099"/>
              </a:solidFill>
              <a:latin typeface="MS PGothic"/>
              <a:ea typeface="MS PGothic" charset="0"/>
              <a:cs typeface="MS PGothic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03849" y="4290716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800080"/>
              </a:buClr>
              <a:buSzPct val="75000"/>
              <a:buNone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zh-CN" altLang="en-US" b="1" dirty="0">
                <a:solidFill>
                  <a:srgbClr val="005072"/>
                </a:solidFill>
                <a:latin typeface="微软雅黑"/>
                <a:ea typeface="微软雅黑"/>
                <a:sym typeface="宋体" charset="0"/>
              </a:rPr>
              <a:t>传输时间</a:t>
            </a:r>
            <a:endParaRPr lang="zh-CN" altLang="zh-CN" b="1" dirty="0">
              <a:solidFill>
                <a:srgbClr val="005072"/>
              </a:solidFill>
              <a:latin typeface="微软雅黑"/>
              <a:ea typeface="微软雅黑"/>
              <a:sym typeface="宋体" charset="0"/>
            </a:endParaRPr>
          </a:p>
        </p:txBody>
      </p:sp>
      <p:sp>
        <p:nvSpPr>
          <p:cNvPr id="56" name="Text Box 13"/>
          <p:cNvSpPr txBox="1">
            <a:spLocks noChangeArrowheads="1"/>
          </p:cNvSpPr>
          <p:nvPr/>
        </p:nvSpPr>
        <p:spPr bwMode="auto">
          <a:xfrm>
            <a:off x="6398911" y="4632348"/>
            <a:ext cx="2527538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  <a:sym typeface="MS PGothic" charset="0"/>
              </a:defRPr>
            </a:lvl9pPr>
          </a:lstStyle>
          <a:p>
            <a:pPr marL="342900" indent="-342900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800080"/>
              </a:buClr>
              <a:buSzPct val="75000"/>
              <a:buNone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zh-CN" altLang="zh-CN" sz="1600" b="1" dirty="0">
                <a:solidFill>
                  <a:srgbClr val="C00000"/>
                </a:solidFill>
                <a:latin typeface="微软雅黑"/>
                <a:ea typeface="微软雅黑"/>
                <a:sym typeface="宋体" charset="0"/>
              </a:rPr>
              <a:t>b = </a:t>
            </a:r>
            <a:r>
              <a:rPr lang="zh-CN" altLang="en-US" sz="1600" b="1" dirty="0">
                <a:solidFill>
                  <a:srgbClr val="C00000"/>
                </a:solidFill>
                <a:latin typeface="微软雅黑"/>
                <a:ea typeface="微软雅黑"/>
                <a:sym typeface="宋体" charset="0"/>
              </a:rPr>
              <a:t>传输的比特数</a:t>
            </a:r>
            <a:endParaRPr lang="en-US" altLang="zh-CN" sz="1600" b="1" dirty="0">
              <a:solidFill>
                <a:srgbClr val="C00000"/>
              </a:solidFill>
              <a:latin typeface="微软雅黑"/>
              <a:ea typeface="微软雅黑"/>
              <a:sym typeface="宋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81736" y="4890717"/>
            <a:ext cx="207300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800080"/>
              </a:buClr>
              <a:buSzPct val="75000"/>
              <a:buNone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zh-CN" altLang="zh-CN" sz="1600" b="1" dirty="0">
                <a:solidFill>
                  <a:srgbClr val="C00000"/>
                </a:solidFill>
                <a:latin typeface="微软雅黑"/>
                <a:ea typeface="微软雅黑"/>
                <a:sym typeface="宋体" charset="0"/>
              </a:rPr>
              <a:t>N = </a:t>
            </a:r>
            <a:r>
              <a:rPr lang="zh-CN" altLang="en-US" sz="1600" b="1" dirty="0">
                <a:solidFill>
                  <a:srgbClr val="C00000"/>
                </a:solidFill>
                <a:latin typeface="微软雅黑"/>
                <a:ea typeface="微软雅黑"/>
                <a:sym typeface="宋体" charset="0"/>
              </a:rPr>
              <a:t>磁道上的比特数</a:t>
            </a:r>
            <a:endParaRPr lang="en-US" altLang="zh-CN" sz="1600" b="1" dirty="0">
              <a:solidFill>
                <a:srgbClr val="C00000"/>
              </a:solidFill>
              <a:latin typeface="微软雅黑"/>
              <a:ea typeface="微软雅黑"/>
              <a:sym typeface="宋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4822" y="5151613"/>
            <a:ext cx="136928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fontAlgn="auto" hangingPunct="1">
              <a:lnSpc>
                <a:spcPct val="90000"/>
              </a:lnSpc>
              <a:spcAft>
                <a:spcPts val="0"/>
              </a:spcAft>
              <a:buClr>
                <a:srgbClr val="800080"/>
              </a:buClr>
              <a:buSzPct val="75000"/>
              <a:buNone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zh-CN" altLang="zh-CN" sz="1600" b="1" dirty="0">
                <a:solidFill>
                  <a:srgbClr val="C00000"/>
                </a:solidFill>
                <a:latin typeface="微软雅黑"/>
                <a:ea typeface="微软雅黑"/>
                <a:sym typeface="宋体" charset="0"/>
              </a:rPr>
              <a:t>r = </a:t>
            </a:r>
            <a:r>
              <a:rPr lang="zh-CN" altLang="en-US" sz="1600" b="1" dirty="0">
                <a:solidFill>
                  <a:srgbClr val="C00000"/>
                </a:solidFill>
                <a:latin typeface="微软雅黑"/>
                <a:ea typeface="微软雅黑"/>
                <a:sym typeface="宋体" charset="0"/>
              </a:rPr>
              <a:t>磁盘转数</a:t>
            </a:r>
            <a:endParaRPr lang="zh-CN" altLang="zh-CN" sz="1400" b="1" dirty="0">
              <a:solidFill>
                <a:srgbClr val="C00000"/>
              </a:solidFill>
              <a:latin typeface="微软雅黑"/>
              <a:ea typeface="微软雅黑"/>
              <a:cs typeface="MS PGothic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2495600" y="1700812"/>
            <a:ext cx="2117948" cy="976821"/>
            <a:chOff x="262350" y="843558"/>
            <a:chExt cx="2117948" cy="976821"/>
          </a:xfrm>
        </p:grpSpPr>
        <p:sp>
          <p:nvSpPr>
            <p:cNvPr id="58" name="TextBox 32"/>
            <p:cNvSpPr txBox="1"/>
            <p:nvPr/>
          </p:nvSpPr>
          <p:spPr>
            <a:xfrm>
              <a:off x="467544" y="843558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等待设备可用</a:t>
              </a: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2380298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62350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51647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78126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105329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31808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58173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184652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115508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4380139" y="1696380"/>
            <a:ext cx="1569660" cy="981253"/>
            <a:chOff x="2146889" y="839126"/>
            <a:chExt cx="1569660" cy="981253"/>
          </a:xfrm>
        </p:grpSpPr>
        <p:sp>
          <p:nvSpPr>
            <p:cNvPr id="69" name="TextBox 33"/>
            <p:cNvSpPr txBox="1"/>
            <p:nvPr/>
          </p:nvSpPr>
          <p:spPr>
            <a:xfrm>
              <a:off x="2146889" y="839126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等待通道可用</a:t>
              </a:r>
              <a:endParaRPr lang="en-US" altLang="zh-CN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3436035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265347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291826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318724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5670429" y="1700812"/>
            <a:ext cx="1869927" cy="976821"/>
            <a:chOff x="3437175" y="843558"/>
            <a:chExt cx="1869927" cy="976821"/>
          </a:xfrm>
        </p:grpSpPr>
        <p:sp>
          <p:nvSpPr>
            <p:cNvPr id="75" name="TextBox 34"/>
            <p:cNvSpPr txBox="1"/>
            <p:nvPr/>
          </p:nvSpPr>
          <p:spPr>
            <a:xfrm>
              <a:off x="4026442" y="843558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寻道</a:t>
              </a: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307102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3437175" y="1613880"/>
              <a:ext cx="1869926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9181514" y="1696380"/>
            <a:ext cx="1409536" cy="981253"/>
            <a:chOff x="6948264" y="839126"/>
            <a:chExt cx="1409536" cy="981253"/>
          </a:xfrm>
        </p:grpSpPr>
        <p:sp>
          <p:nvSpPr>
            <p:cNvPr id="79" name="TextBox 36"/>
            <p:cNvSpPr txBox="1"/>
            <p:nvPr/>
          </p:nvSpPr>
          <p:spPr>
            <a:xfrm>
              <a:off x="6948264" y="839126"/>
              <a:ext cx="14095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b="1" dirty="0">
                  <a:solidFill>
                    <a:srgbClr val="005072"/>
                  </a:solidFill>
                  <a:latin typeface="微软雅黑"/>
                  <a:ea typeface="微软雅黑"/>
                </a:rPr>
                <a:t>   </a:t>
              </a: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数据传送</a:t>
              </a:r>
            </a:p>
          </p:txBody>
        </p:sp>
        <p:cxnSp>
          <p:nvCxnSpPr>
            <p:cNvPr id="80" name="直接连接符 79"/>
            <p:cNvCxnSpPr/>
            <p:nvPr/>
          </p:nvCxnSpPr>
          <p:spPr>
            <a:xfrm>
              <a:off x="8226663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7188036" y="1613880"/>
              <a:ext cx="1008000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4617743" y="2759901"/>
            <a:ext cx="5854699" cy="369332"/>
            <a:chOff x="2384489" y="1902651"/>
            <a:chExt cx="5854699" cy="369332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6115188" y="2119077"/>
              <a:ext cx="2124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30"/>
            <p:cNvSpPr txBox="1"/>
            <p:nvPr/>
          </p:nvSpPr>
          <p:spPr>
            <a:xfrm>
              <a:off x="4855696" y="1902651"/>
              <a:ext cx="902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设备忙</a:t>
              </a: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2384489" y="2119077"/>
              <a:ext cx="2160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7598483" y="1699644"/>
            <a:ext cx="1822807" cy="977989"/>
            <a:chOff x="5365229" y="842390"/>
            <a:chExt cx="1822807" cy="977989"/>
          </a:xfrm>
        </p:grpSpPr>
        <p:sp>
          <p:nvSpPr>
            <p:cNvPr id="87" name="TextBox 35"/>
            <p:cNvSpPr txBox="1"/>
            <p:nvPr/>
          </p:nvSpPr>
          <p:spPr>
            <a:xfrm>
              <a:off x="5580112" y="842390"/>
              <a:ext cx="1440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005072"/>
                  </a:solidFill>
                  <a:latin typeface="微软雅黑"/>
                  <a:ea typeface="微软雅黑"/>
                </a:rPr>
                <a:t>旋转延时</a:t>
              </a: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7170926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5365229" y="1604355"/>
              <a:ext cx="1822807" cy="9525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2" descr="http://blog.chinaunix.net/attachment/201108/26/667478_1314329274Q57q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4260711"/>
            <a:ext cx="5094525" cy="17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72E6B6C0-D923-7A28-FD88-7C346DC3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磁盘</a:t>
            </a:r>
            <a:r>
              <a:rPr lang="en-US" altLang="zh-CN" dirty="0"/>
              <a:t>I/O</a:t>
            </a:r>
            <a:r>
              <a:rPr lang="zh-CN" altLang="en-US" dirty="0"/>
              <a:t>传输时间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0688D6-95ED-A26F-E87E-EE3658E5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87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6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68897" y="1556792"/>
            <a:ext cx="3981519" cy="428628"/>
            <a:chOff x="844893" y="727185"/>
            <a:chExt cx="3981519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727185"/>
              <a:ext cx="368343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sz="1800" dirty="0"/>
                <a:t>文件以目录的方式组织起来  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730838"/>
              <a:ext cx="43339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368897" y="1887025"/>
            <a:ext cx="6155999" cy="533863"/>
            <a:chOff x="844893" y="966318"/>
            <a:chExt cx="6155999" cy="533863"/>
          </a:xfrm>
        </p:grpSpPr>
        <p:sp>
          <p:nvSpPr>
            <p:cNvPr id="37" name="内容占位符 2"/>
            <p:cNvSpPr txBox="1">
              <a:spLocks/>
            </p:cNvSpPr>
            <p:nvPr/>
          </p:nvSpPr>
          <p:spPr>
            <a:xfrm>
              <a:off x="1142976" y="971541"/>
              <a:ext cx="300039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sz="1800" dirty="0"/>
                <a:t>目录是一类特殊的文件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44893" y="966318"/>
              <a:ext cx="43339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30781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0" name="内容占位符 2"/>
            <p:cNvSpPr txBox="1">
              <a:spLocks/>
            </p:cNvSpPr>
            <p:nvPr/>
          </p:nvSpPr>
          <p:spPr>
            <a:xfrm>
              <a:off x="1394985" y="1226489"/>
              <a:ext cx="5605907" cy="27369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sz="1800" dirty="0"/>
                <a:t>目录的内容是文件索引表</a:t>
              </a:r>
              <a:r>
                <a:rPr lang="en-US" altLang="zh-CN" sz="1800" dirty="0"/>
                <a:t>&lt;</a:t>
              </a:r>
              <a:r>
                <a:rPr lang="zh-CN" altLang="en-US" sz="1800" dirty="0"/>
                <a:t>文件名</a:t>
              </a:r>
              <a:r>
                <a:rPr lang="en-US" altLang="zh-CN" sz="1800" dirty="0"/>
                <a:t>, </a:t>
              </a:r>
              <a:r>
                <a:rPr lang="zh-CN" altLang="en-US" sz="1800" dirty="0"/>
                <a:t>指向文件的指针</a:t>
              </a:r>
              <a:r>
                <a:rPr lang="en-US" altLang="zh-CN" sz="1800" dirty="0"/>
                <a:t>&gt;</a:t>
              </a:r>
              <a:endParaRPr lang="zh-CN" altLang="en-US" sz="18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368897" y="2413998"/>
            <a:ext cx="5959351" cy="654962"/>
            <a:chOff x="844893" y="1433418"/>
            <a:chExt cx="5959351" cy="654962"/>
          </a:xfrm>
        </p:grpSpPr>
        <p:sp>
          <p:nvSpPr>
            <p:cNvPr id="25" name="内容占位符 2"/>
            <p:cNvSpPr txBox="1">
              <a:spLocks/>
            </p:cNvSpPr>
            <p:nvPr/>
          </p:nvSpPr>
          <p:spPr>
            <a:xfrm>
              <a:off x="1142976" y="1444865"/>
              <a:ext cx="285752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sz="1800" dirty="0"/>
                <a:t>目录和文件的树型结构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4893" y="1433418"/>
              <a:ext cx="43339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8" name="图片 27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80458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1" name="内容占位符 2"/>
            <p:cNvSpPr txBox="1">
              <a:spLocks/>
            </p:cNvSpPr>
            <p:nvPr/>
          </p:nvSpPr>
          <p:spPr>
            <a:xfrm>
              <a:off x="1394985" y="1723258"/>
              <a:ext cx="5409259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sz="1800" dirty="0"/>
                <a:t>早期的文件系统是扁平的</a:t>
              </a:r>
              <a:r>
                <a:rPr lang="en-US" altLang="zh-CN" sz="1800" dirty="0"/>
                <a:t> (</a:t>
              </a:r>
              <a:r>
                <a:rPr lang="zh-CN" altLang="en-US" sz="1800" dirty="0"/>
                <a:t>只有一层目录</a:t>
              </a:r>
              <a:r>
                <a:rPr lang="en-US" altLang="zh-CN" sz="1800" dirty="0"/>
                <a:t>)</a:t>
              </a:r>
              <a:endParaRPr lang="zh-CN" altLang="en-US" sz="1800" dirty="0"/>
            </a:p>
          </p:txBody>
        </p:sp>
      </p:grpSp>
      <p:sp>
        <p:nvSpPr>
          <p:cNvPr id="32" name="TextBox 4"/>
          <p:cNvSpPr txBox="1">
            <a:spLocks noChangeArrowheads="1"/>
          </p:cNvSpPr>
          <p:nvPr/>
        </p:nvSpPr>
        <p:spPr bwMode="auto">
          <a:xfrm>
            <a:off x="6908349" y="3958034"/>
            <a:ext cx="27767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/spell/mail/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prt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/first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356526" y="3078520"/>
            <a:ext cx="4402480" cy="2795755"/>
            <a:chOff x="832526" y="2221266"/>
            <a:chExt cx="4402480" cy="2795755"/>
          </a:xfrm>
        </p:grpSpPr>
        <p:sp>
          <p:nvSpPr>
            <p:cNvPr id="41" name="矩形 40"/>
            <p:cNvSpPr/>
            <p:nvPr/>
          </p:nvSpPr>
          <p:spPr>
            <a:xfrm>
              <a:off x="910629" y="2743718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63006" y="2724993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stat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267651" y="2743718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00976" y="2724993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mail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623145" y="2743718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80285" y="2724993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dist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3993846" y="2743718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39612" y="271070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p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350868" y="2743718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97082" y="272499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e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4706362" y="2743718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644450" y="2724993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mail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2160273" y="2724993"/>
              <a:ext cx="1637599" cy="261610"/>
              <a:chOff x="2497399" y="2738768"/>
              <a:chExt cx="1637599" cy="26161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2545022" y="2757493"/>
                <a:ext cx="357190" cy="212728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497399" y="2738768"/>
                <a:ext cx="468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find</a:t>
                </a:r>
                <a:endParaRPr lang="zh-CN" altLang="en-US" sz="11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902044" y="2757493"/>
                <a:ext cx="357190" cy="212728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825843" y="2738768"/>
                <a:ext cx="4908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000" b="1" spc="-100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count</a:t>
                </a:r>
                <a:endParaRPr lang="zh-CN" altLang="en-US" sz="1000" b="1" spc="-100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57538" y="2757493"/>
                <a:ext cx="357190" cy="212728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214678" y="2738768"/>
                <a:ext cx="4395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hex</a:t>
                </a:r>
                <a:endParaRPr lang="zh-CN" altLang="en-US" sz="1100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3616445" y="2757493"/>
                <a:ext cx="468000" cy="212728"/>
              </a:xfrm>
              <a:prstGeom prst="rect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555993" y="2745976"/>
                <a:ext cx="5790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000" b="1" spc="-100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reorder</a:t>
                </a:r>
                <a:endParaRPr lang="zh-CN" altLang="en-US" sz="1000" b="1" spc="-100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79" name="矩形 78"/>
            <p:cNvSpPr/>
            <p:nvPr/>
          </p:nvSpPr>
          <p:spPr>
            <a:xfrm>
              <a:off x="2228108" y="2247214"/>
              <a:ext cx="504000" cy="212728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45723" y="2224927"/>
              <a:ext cx="4491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00" dirty="0">
                  <a:solidFill>
                    <a:srgbClr val="11576A"/>
                  </a:solidFill>
                  <a:latin typeface="微软雅黑"/>
                  <a:ea typeface="微软雅黑"/>
                </a:rPr>
                <a:t>spell</a:t>
              </a:r>
              <a:endParaRPr lang="zh-CN" altLang="en-US" sz="1100" b="1" spc="-10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732102" y="2247214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705117" y="222492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bin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3091009" y="2247214"/>
              <a:ext cx="612000" cy="212728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0557" y="2221266"/>
              <a:ext cx="7088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000" b="1" spc="-100" dirty="0">
                  <a:solidFill>
                    <a:srgbClr val="11576A"/>
                  </a:solidFill>
                  <a:latin typeface="微软雅黑"/>
                  <a:ea typeface="微软雅黑"/>
                </a:rPr>
                <a:t>programs</a:t>
              </a:r>
              <a:endParaRPr lang="zh-CN" altLang="en-US" sz="1000" b="1" spc="-10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788749" y="2224927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00" dirty="0">
                  <a:solidFill>
                    <a:srgbClr val="11576A"/>
                  </a:solidFill>
                  <a:latin typeface="微软雅黑"/>
                  <a:ea typeface="微软雅黑"/>
                </a:rPr>
                <a:t>root</a:t>
              </a:r>
              <a:endParaRPr lang="zh-CN" altLang="en-US" sz="1100" b="1" spc="-10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910629" y="353598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32526" y="3508610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prog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1267651" y="353598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85736" y="3508610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copy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623145" y="353598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03145" y="3508610"/>
              <a:ext cx="3962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prt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979018" y="353598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936158" y="3508610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exp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3331420" y="3535990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26818" y="3508611"/>
              <a:ext cx="3946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list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3686914" y="3535990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625002" y="3508611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find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2866566" y="3535131"/>
              <a:ext cx="46800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6114" y="3514960"/>
              <a:ext cx="5790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000" b="1" spc="-100" dirty="0">
                  <a:solidFill>
                    <a:srgbClr val="11576A"/>
                  </a:solidFill>
                  <a:latin typeface="微软雅黑"/>
                  <a:ea typeface="微软雅黑"/>
                </a:rPr>
                <a:t>reorder</a:t>
              </a:r>
              <a:endParaRPr lang="zh-CN" altLang="en-US" sz="1000" b="1" spc="-10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4238157" y="353598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197409" y="3508610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hex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910629" y="4393246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01106" y="4365867"/>
              <a:ext cx="3946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list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1267651" y="4393246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246696" y="4365867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obj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1623145" y="4393246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49805" y="436586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spell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2020296" y="4393246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046016" y="4365867"/>
              <a:ext cx="3497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all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2409869" y="4393246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377486" y="4365867"/>
              <a:ext cx="434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last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2766891" y="4393246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707836" y="4365867"/>
              <a:ext cx="4700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first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4592191" y="3535131"/>
              <a:ext cx="46800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546979" y="3514960"/>
              <a:ext cx="5068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050" b="1" spc="-100" dirty="0">
                  <a:solidFill>
                    <a:srgbClr val="11576A"/>
                  </a:solidFill>
                  <a:latin typeface="微软雅黑"/>
                  <a:ea typeface="微软雅黑"/>
                </a:rPr>
                <a:t>count</a:t>
              </a:r>
              <a:endParaRPr lang="zh-CN" altLang="en-US" sz="1050" b="1" spc="-10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151" name="组合 150"/>
            <p:cNvGrpSpPr/>
            <p:nvPr/>
          </p:nvGrpSpPr>
          <p:grpSpPr>
            <a:xfrm>
              <a:off x="2839455" y="4613188"/>
              <a:ext cx="214314" cy="403833"/>
              <a:chOff x="3176581" y="4486287"/>
              <a:chExt cx="214314" cy="403833"/>
            </a:xfrm>
          </p:grpSpPr>
          <p:sp>
            <p:nvSpPr>
              <p:cNvPr id="139" name="椭圆 138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46" name="直接箭头连接符 145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组合 147"/>
            <p:cNvGrpSpPr/>
            <p:nvPr/>
          </p:nvGrpSpPr>
          <p:grpSpPr>
            <a:xfrm>
              <a:off x="2485437" y="4613188"/>
              <a:ext cx="214314" cy="403833"/>
              <a:chOff x="3176581" y="4486287"/>
              <a:chExt cx="214314" cy="403833"/>
            </a:xfrm>
          </p:grpSpPr>
          <p:sp>
            <p:nvSpPr>
              <p:cNvPr id="149" name="椭圆 148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50" name="直接箭头连接符 149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组合 151"/>
            <p:cNvGrpSpPr/>
            <p:nvPr/>
          </p:nvGrpSpPr>
          <p:grpSpPr>
            <a:xfrm>
              <a:off x="2091734" y="4613188"/>
              <a:ext cx="214314" cy="403833"/>
              <a:chOff x="3176581" y="4486287"/>
              <a:chExt cx="214314" cy="403833"/>
            </a:xfrm>
          </p:grpSpPr>
          <p:sp>
            <p:nvSpPr>
              <p:cNvPr id="153" name="椭圆 152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54" name="直接箭头连接符 153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组合 154"/>
            <p:cNvGrpSpPr/>
            <p:nvPr/>
          </p:nvGrpSpPr>
          <p:grpSpPr>
            <a:xfrm>
              <a:off x="1694856" y="4613188"/>
              <a:ext cx="214314" cy="403833"/>
              <a:chOff x="3176581" y="4486287"/>
              <a:chExt cx="214314" cy="403833"/>
            </a:xfrm>
          </p:grpSpPr>
          <p:sp>
            <p:nvSpPr>
              <p:cNvPr id="156" name="椭圆 155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57" name="直接箭头连接符 156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组合 157"/>
            <p:cNvGrpSpPr/>
            <p:nvPr/>
          </p:nvGrpSpPr>
          <p:grpSpPr>
            <a:xfrm>
              <a:off x="1336079" y="4613188"/>
              <a:ext cx="214314" cy="403833"/>
              <a:chOff x="3176581" y="4486287"/>
              <a:chExt cx="214314" cy="403833"/>
            </a:xfrm>
          </p:grpSpPr>
          <p:sp>
            <p:nvSpPr>
              <p:cNvPr id="159" name="椭圆 158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60" name="直接箭头连接符 159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组合 160"/>
            <p:cNvGrpSpPr/>
            <p:nvPr/>
          </p:nvGrpSpPr>
          <p:grpSpPr>
            <a:xfrm>
              <a:off x="977301" y="4613188"/>
              <a:ext cx="214314" cy="403833"/>
              <a:chOff x="3176581" y="4486287"/>
              <a:chExt cx="214314" cy="403833"/>
            </a:xfrm>
          </p:grpSpPr>
          <p:sp>
            <p:nvSpPr>
              <p:cNvPr id="162" name="椭圆 161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63" name="直接箭头连接符 162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>
              <a:off x="3763383" y="3751171"/>
              <a:ext cx="214314" cy="403833"/>
              <a:chOff x="3176581" y="4486287"/>
              <a:chExt cx="214314" cy="403833"/>
            </a:xfrm>
          </p:grpSpPr>
          <p:sp>
            <p:nvSpPr>
              <p:cNvPr id="165" name="椭圆 164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66" name="直接箭头连接符 165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组合 166"/>
            <p:cNvGrpSpPr/>
            <p:nvPr/>
          </p:nvGrpSpPr>
          <p:grpSpPr>
            <a:xfrm>
              <a:off x="3403015" y="3751171"/>
              <a:ext cx="214314" cy="403833"/>
              <a:chOff x="3176581" y="4486287"/>
              <a:chExt cx="214314" cy="403833"/>
            </a:xfrm>
          </p:grpSpPr>
          <p:sp>
            <p:nvSpPr>
              <p:cNvPr id="168" name="椭圆 167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69" name="直接箭头连接符 168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组合 169"/>
            <p:cNvGrpSpPr/>
            <p:nvPr/>
          </p:nvGrpSpPr>
          <p:grpSpPr>
            <a:xfrm>
              <a:off x="2987087" y="3751171"/>
              <a:ext cx="214314" cy="403833"/>
              <a:chOff x="3176581" y="4486287"/>
              <a:chExt cx="214314" cy="403833"/>
            </a:xfrm>
          </p:grpSpPr>
          <p:sp>
            <p:nvSpPr>
              <p:cNvPr id="171" name="椭圆 170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72" name="直接箭头连接符 171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组合 172"/>
            <p:cNvGrpSpPr/>
            <p:nvPr/>
          </p:nvGrpSpPr>
          <p:grpSpPr>
            <a:xfrm>
              <a:off x="3396666" y="2965174"/>
              <a:ext cx="214314" cy="403833"/>
              <a:chOff x="3176581" y="4486287"/>
              <a:chExt cx="214314" cy="403833"/>
            </a:xfrm>
          </p:grpSpPr>
          <p:sp>
            <p:nvSpPr>
              <p:cNvPr id="174" name="椭圆 173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75" name="直接箭头连接符 174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组合 175"/>
            <p:cNvGrpSpPr/>
            <p:nvPr/>
          </p:nvGrpSpPr>
          <p:grpSpPr>
            <a:xfrm>
              <a:off x="2998205" y="2965174"/>
              <a:ext cx="214314" cy="403833"/>
              <a:chOff x="3176581" y="4486287"/>
              <a:chExt cx="214314" cy="403833"/>
            </a:xfrm>
          </p:grpSpPr>
          <p:sp>
            <p:nvSpPr>
              <p:cNvPr id="177" name="椭圆 176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78" name="直接箭头连接符 177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合 178"/>
            <p:cNvGrpSpPr/>
            <p:nvPr/>
          </p:nvGrpSpPr>
          <p:grpSpPr>
            <a:xfrm>
              <a:off x="2639428" y="2965174"/>
              <a:ext cx="214314" cy="403833"/>
              <a:chOff x="3176581" y="4486287"/>
              <a:chExt cx="214314" cy="403833"/>
            </a:xfrm>
          </p:grpSpPr>
          <p:sp>
            <p:nvSpPr>
              <p:cNvPr id="180" name="椭圆 179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81" name="直接箭头连接符 180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组合 181"/>
            <p:cNvGrpSpPr/>
            <p:nvPr/>
          </p:nvGrpSpPr>
          <p:grpSpPr>
            <a:xfrm>
              <a:off x="2272706" y="2965174"/>
              <a:ext cx="214314" cy="403833"/>
              <a:chOff x="3176581" y="4486287"/>
              <a:chExt cx="214314" cy="403833"/>
            </a:xfrm>
          </p:grpSpPr>
          <p:sp>
            <p:nvSpPr>
              <p:cNvPr id="183" name="椭圆 182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84" name="直接箭头连接符 183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组合 191"/>
            <p:cNvGrpSpPr/>
            <p:nvPr/>
          </p:nvGrpSpPr>
          <p:grpSpPr>
            <a:xfrm>
              <a:off x="4723035" y="3758830"/>
              <a:ext cx="214314" cy="619833"/>
              <a:chOff x="5000628" y="3784510"/>
              <a:chExt cx="214314" cy="619833"/>
            </a:xfrm>
          </p:grpSpPr>
          <p:sp>
            <p:nvSpPr>
              <p:cNvPr id="186" name="椭圆 185"/>
              <p:cNvSpPr/>
              <p:nvPr/>
            </p:nvSpPr>
            <p:spPr>
              <a:xfrm>
                <a:off x="5000628" y="4190029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87" name="直接箭头连接符 186"/>
              <p:cNvCxnSpPr/>
              <p:nvPr/>
            </p:nvCxnSpPr>
            <p:spPr>
              <a:xfrm rot="16200000" flipH="1">
                <a:off x="4906009" y="3982510"/>
                <a:ext cx="396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组合 190"/>
            <p:cNvGrpSpPr/>
            <p:nvPr/>
          </p:nvGrpSpPr>
          <p:grpSpPr>
            <a:xfrm>
              <a:off x="4303134" y="3758830"/>
              <a:ext cx="214314" cy="619833"/>
              <a:chOff x="4640260" y="3784510"/>
              <a:chExt cx="214314" cy="619833"/>
            </a:xfrm>
          </p:grpSpPr>
          <p:sp>
            <p:nvSpPr>
              <p:cNvPr id="189" name="椭圆 188"/>
              <p:cNvSpPr/>
              <p:nvPr/>
            </p:nvSpPr>
            <p:spPr>
              <a:xfrm>
                <a:off x="4640260" y="4190029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90" name="直接箭头连接符 189"/>
              <p:cNvCxnSpPr/>
              <p:nvPr/>
            </p:nvCxnSpPr>
            <p:spPr>
              <a:xfrm rot="16200000" flipH="1">
                <a:off x="4545641" y="3982510"/>
                <a:ext cx="396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椭圆 193"/>
            <p:cNvSpPr/>
            <p:nvPr/>
          </p:nvSpPr>
          <p:spPr>
            <a:xfrm>
              <a:off x="948726" y="3154693"/>
              <a:ext cx="214314" cy="21431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195" name="直接箭头连接符 194"/>
            <p:cNvCxnSpPr/>
            <p:nvPr/>
          </p:nvCxnSpPr>
          <p:spPr>
            <a:xfrm rot="16200000" flipH="1">
              <a:off x="962107" y="3055174"/>
              <a:ext cx="180000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椭圆 195"/>
            <p:cNvSpPr/>
            <p:nvPr/>
          </p:nvSpPr>
          <p:spPr>
            <a:xfrm>
              <a:off x="1905995" y="3107068"/>
              <a:ext cx="214314" cy="21431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200" name="直接箭头连接符 199"/>
            <p:cNvCxnSpPr/>
            <p:nvPr/>
          </p:nvCxnSpPr>
          <p:spPr>
            <a:xfrm rot="16200000" flipH="1">
              <a:off x="1804622" y="2972543"/>
              <a:ext cx="142876" cy="145595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椭圆 200"/>
            <p:cNvSpPr/>
            <p:nvPr/>
          </p:nvSpPr>
          <p:spPr>
            <a:xfrm>
              <a:off x="5020692" y="3107068"/>
              <a:ext cx="214314" cy="21431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202" name="直接箭头连接符 201"/>
            <p:cNvCxnSpPr/>
            <p:nvPr/>
          </p:nvCxnSpPr>
          <p:spPr>
            <a:xfrm rot="16200000" flipH="1">
              <a:off x="4919319" y="2972543"/>
              <a:ext cx="142876" cy="145595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椭圆 202"/>
            <p:cNvSpPr/>
            <p:nvPr/>
          </p:nvSpPr>
          <p:spPr>
            <a:xfrm>
              <a:off x="2334626" y="3897834"/>
              <a:ext cx="214314" cy="21431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204" name="直接箭头连接符 203"/>
            <p:cNvCxnSpPr/>
            <p:nvPr/>
          </p:nvCxnSpPr>
          <p:spPr>
            <a:xfrm rot="16200000" flipH="1">
              <a:off x="2233253" y="3763309"/>
              <a:ext cx="142876" cy="145595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箭头连接符 206"/>
            <p:cNvCxnSpPr>
              <a:stCxn id="52" idx="2"/>
            </p:cNvCxnSpPr>
            <p:nvPr/>
          </p:nvCxnSpPr>
          <p:spPr>
            <a:xfrm rot="16200000" flipH="1">
              <a:off x="1265828" y="3165567"/>
              <a:ext cx="538160" cy="180231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箭头连接符 208"/>
            <p:cNvCxnSpPr>
              <a:stCxn id="67" idx="2"/>
              <a:endCxn id="105" idx="0"/>
            </p:cNvCxnSpPr>
            <p:nvPr/>
          </p:nvCxnSpPr>
          <p:spPr>
            <a:xfrm rot="5400000">
              <a:off x="3583543" y="2912919"/>
              <a:ext cx="536297" cy="655086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/>
            <p:cNvCxnSpPr>
              <a:stCxn id="70" idx="2"/>
            </p:cNvCxnSpPr>
            <p:nvPr/>
          </p:nvCxnSpPr>
          <p:spPr>
            <a:xfrm rot="16200000" flipH="1">
              <a:off x="4294478" y="3222416"/>
              <a:ext cx="528635" cy="57007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箭头连接符 212"/>
            <p:cNvCxnSpPr>
              <a:stCxn id="90" idx="2"/>
              <a:endCxn id="123" idx="0"/>
            </p:cNvCxnSpPr>
            <p:nvPr/>
          </p:nvCxnSpPr>
          <p:spPr>
            <a:xfrm rot="16200000" flipH="1">
              <a:off x="976788" y="3888209"/>
              <a:ext cx="595647" cy="359667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箭头连接符 214"/>
            <p:cNvCxnSpPr>
              <a:stCxn id="93" idx="2"/>
              <a:endCxn id="129" idx="0"/>
            </p:cNvCxnSpPr>
            <p:nvPr/>
          </p:nvCxnSpPr>
          <p:spPr>
            <a:xfrm rot="16200000" flipH="1">
              <a:off x="1537023" y="3681985"/>
              <a:ext cx="595647" cy="772115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箭头连接符 216"/>
            <p:cNvCxnSpPr>
              <a:stCxn id="96" idx="2"/>
            </p:cNvCxnSpPr>
            <p:nvPr/>
          </p:nvCxnSpPr>
          <p:spPr>
            <a:xfrm rot="16200000" flipH="1">
              <a:off x="1981135" y="3590360"/>
              <a:ext cx="597505" cy="957223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箭头连接符 219"/>
            <p:cNvCxnSpPr>
              <a:stCxn id="83" idx="2"/>
            </p:cNvCxnSpPr>
            <p:nvPr/>
          </p:nvCxnSpPr>
          <p:spPr>
            <a:xfrm rot="5400000">
              <a:off x="2786462" y="2610974"/>
              <a:ext cx="249238" cy="364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箭头连接符 221"/>
            <p:cNvCxnSpPr>
              <a:stCxn id="80" idx="2"/>
            </p:cNvCxnSpPr>
            <p:nvPr/>
          </p:nvCxnSpPr>
          <p:spPr>
            <a:xfrm rot="5400000">
              <a:off x="2102433" y="2371078"/>
              <a:ext cx="252413" cy="48333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/>
            <p:cNvCxnSpPr>
              <a:stCxn id="86" idx="2"/>
              <a:endCxn id="66" idx="1"/>
            </p:cNvCxnSpPr>
            <p:nvPr/>
          </p:nvCxnSpPr>
          <p:spPr>
            <a:xfrm rot="16200000" flipH="1">
              <a:off x="3548784" y="2303684"/>
              <a:ext cx="271463" cy="599068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TextBox 4"/>
          <p:cNvSpPr txBox="1">
            <a:spLocks noChangeArrowheads="1"/>
          </p:cNvSpPr>
          <p:nvPr/>
        </p:nvSpPr>
        <p:spPr bwMode="auto">
          <a:xfrm>
            <a:off x="6925997" y="4674602"/>
            <a:ext cx="21595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/programs/p/list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734798" y="3067408"/>
            <a:ext cx="1977591" cy="2817830"/>
            <a:chOff x="1210794" y="2210158"/>
            <a:chExt cx="1977591" cy="2817830"/>
          </a:xfrm>
        </p:grpSpPr>
        <p:grpSp>
          <p:nvGrpSpPr>
            <p:cNvPr id="6" name="组合 5"/>
            <p:cNvGrpSpPr/>
            <p:nvPr/>
          </p:nvGrpSpPr>
          <p:grpSpPr>
            <a:xfrm>
              <a:off x="2227244" y="2210158"/>
              <a:ext cx="504000" cy="261610"/>
              <a:chOff x="2380508" y="2361931"/>
              <a:chExt cx="504000" cy="261610"/>
            </a:xfrm>
          </p:grpSpPr>
          <p:sp>
            <p:nvSpPr>
              <p:cNvPr id="188" name="矩形 187"/>
              <p:cNvSpPr/>
              <p:nvPr/>
            </p:nvSpPr>
            <p:spPr>
              <a:xfrm>
                <a:off x="2380508" y="2399614"/>
                <a:ext cx="50400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93" name="TextBox 79"/>
              <p:cNvSpPr txBox="1"/>
              <p:nvPr/>
            </p:nvSpPr>
            <p:spPr>
              <a:xfrm>
                <a:off x="2403044" y="2361931"/>
                <a:ext cx="44916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spc="-1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spell</a:t>
                </a:r>
                <a:endParaRPr lang="zh-CN" altLang="en-US" sz="1100" b="1" spc="-1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210794" y="2717298"/>
              <a:ext cx="487634" cy="261610"/>
              <a:chOff x="6768625" y="2177376"/>
              <a:chExt cx="487634" cy="261610"/>
            </a:xfrm>
          </p:grpSpPr>
          <p:sp>
            <p:nvSpPr>
              <p:cNvPr id="199" name="矩形 198"/>
              <p:cNvSpPr/>
              <p:nvPr/>
            </p:nvSpPr>
            <p:spPr>
              <a:xfrm>
                <a:off x="6823750" y="2203799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06" name="TextBox 51"/>
              <p:cNvSpPr txBox="1"/>
              <p:nvPr/>
            </p:nvSpPr>
            <p:spPr>
              <a:xfrm>
                <a:off x="6768625" y="2177376"/>
                <a:ext cx="4876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mail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609081" y="3515302"/>
              <a:ext cx="396262" cy="261610"/>
              <a:chOff x="1759905" y="3667850"/>
              <a:chExt cx="396262" cy="261610"/>
            </a:xfrm>
          </p:grpSpPr>
          <p:sp>
            <p:nvSpPr>
              <p:cNvPr id="208" name="矩形 207"/>
              <p:cNvSpPr/>
              <p:nvPr/>
            </p:nvSpPr>
            <p:spPr>
              <a:xfrm>
                <a:off x="1775545" y="3688389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10" name="TextBox 95"/>
              <p:cNvSpPr txBox="1"/>
              <p:nvPr/>
            </p:nvSpPr>
            <p:spPr>
              <a:xfrm>
                <a:off x="1759905" y="3667850"/>
                <a:ext cx="39626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 err="1">
                    <a:solidFill>
                      <a:prstClr val="black"/>
                    </a:solidFill>
                    <a:latin typeface="微软雅黑"/>
                    <a:ea typeface="微软雅黑"/>
                  </a:rPr>
                  <a:t>prt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718385" y="4377431"/>
              <a:ext cx="470000" cy="261610"/>
              <a:chOff x="2866933" y="4524861"/>
              <a:chExt cx="470000" cy="261610"/>
            </a:xfrm>
          </p:grpSpPr>
          <p:sp>
            <p:nvSpPr>
              <p:cNvPr id="212" name="矩形 211"/>
              <p:cNvSpPr/>
              <p:nvPr/>
            </p:nvSpPr>
            <p:spPr>
              <a:xfrm>
                <a:off x="2919291" y="4545646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14" name="TextBox 134"/>
              <p:cNvSpPr txBox="1"/>
              <p:nvPr/>
            </p:nvSpPr>
            <p:spPr>
              <a:xfrm>
                <a:off x="2866933" y="4524861"/>
                <a:ext cx="4700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first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227" name="直接箭头连接符 226"/>
            <p:cNvCxnSpPr/>
            <p:nvPr/>
          </p:nvCxnSpPr>
          <p:spPr>
            <a:xfrm rot="5400000">
              <a:off x="2099959" y="2368156"/>
              <a:ext cx="252413" cy="48333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/>
            <p:cNvCxnSpPr/>
            <p:nvPr/>
          </p:nvCxnSpPr>
          <p:spPr>
            <a:xfrm rot="16200000" flipH="1">
              <a:off x="1262537" y="3162957"/>
              <a:ext cx="538160" cy="18023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/>
            <p:cNvCxnSpPr/>
            <p:nvPr/>
          </p:nvCxnSpPr>
          <p:spPr>
            <a:xfrm rot="16200000" flipH="1">
              <a:off x="1971115" y="3588502"/>
              <a:ext cx="597505" cy="95722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椭圆 229"/>
            <p:cNvSpPr/>
            <p:nvPr/>
          </p:nvSpPr>
          <p:spPr>
            <a:xfrm>
              <a:off x="2835679" y="4813674"/>
              <a:ext cx="214314" cy="214314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231" name="直接箭头连接符 230"/>
            <p:cNvCxnSpPr/>
            <p:nvPr/>
          </p:nvCxnSpPr>
          <p:spPr>
            <a:xfrm rot="16200000" flipH="1">
              <a:off x="2852836" y="4712707"/>
              <a:ext cx="1800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570976" y="3087721"/>
            <a:ext cx="1317945" cy="1925181"/>
            <a:chOff x="3039884" y="2230467"/>
            <a:chExt cx="1317945" cy="1925181"/>
          </a:xfrm>
        </p:grpSpPr>
        <p:grpSp>
          <p:nvGrpSpPr>
            <p:cNvPr id="13" name="组合 12"/>
            <p:cNvGrpSpPr/>
            <p:nvPr/>
          </p:nvGrpSpPr>
          <p:grpSpPr>
            <a:xfrm>
              <a:off x="3039884" y="2230467"/>
              <a:ext cx="708848" cy="246221"/>
              <a:chOff x="3194985" y="2387402"/>
              <a:chExt cx="708848" cy="246221"/>
            </a:xfrm>
          </p:grpSpPr>
          <p:sp>
            <p:nvSpPr>
              <p:cNvPr id="216" name="矩形 215"/>
              <p:cNvSpPr/>
              <p:nvPr/>
            </p:nvSpPr>
            <p:spPr>
              <a:xfrm>
                <a:off x="3243409" y="2399614"/>
                <a:ext cx="61200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19" name="TextBox 85"/>
              <p:cNvSpPr txBox="1"/>
              <p:nvPr/>
            </p:nvSpPr>
            <p:spPr>
              <a:xfrm>
                <a:off x="3194985" y="2387402"/>
                <a:ext cx="7088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000" b="1" spc="-1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programs</a:t>
                </a:r>
                <a:endParaRPr lang="zh-CN" altLang="en-US" sz="1000" b="1" spc="-1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000639" y="2715761"/>
              <a:ext cx="357190" cy="261610"/>
              <a:chOff x="4146246" y="2863104"/>
              <a:chExt cx="357190" cy="261610"/>
            </a:xfrm>
          </p:grpSpPr>
          <p:sp>
            <p:nvSpPr>
              <p:cNvPr id="221" name="矩形 220"/>
              <p:cNvSpPr/>
              <p:nvPr/>
            </p:nvSpPr>
            <p:spPr>
              <a:xfrm>
                <a:off x="4146246" y="2896118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23" name="TextBox 66"/>
              <p:cNvSpPr txBox="1"/>
              <p:nvPr/>
            </p:nvSpPr>
            <p:spPr>
              <a:xfrm>
                <a:off x="4192012" y="2863104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p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321389" y="3514719"/>
              <a:ext cx="394660" cy="261610"/>
              <a:chOff x="3479218" y="3663949"/>
              <a:chExt cx="394660" cy="261610"/>
            </a:xfrm>
          </p:grpSpPr>
          <p:sp>
            <p:nvSpPr>
              <p:cNvPr id="225" name="矩形 224"/>
              <p:cNvSpPr/>
              <p:nvPr/>
            </p:nvSpPr>
            <p:spPr>
              <a:xfrm>
                <a:off x="3483820" y="3688390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226" name="TextBox 104"/>
              <p:cNvSpPr txBox="1"/>
              <p:nvPr/>
            </p:nvSpPr>
            <p:spPr>
              <a:xfrm>
                <a:off x="3479218" y="3663949"/>
                <a:ext cx="3946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list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32" name="椭圆 231"/>
            <p:cNvSpPr/>
            <p:nvPr/>
          </p:nvSpPr>
          <p:spPr>
            <a:xfrm>
              <a:off x="3406162" y="3941334"/>
              <a:ext cx="214314" cy="214314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233" name="直接箭头连接符 232"/>
            <p:cNvCxnSpPr/>
            <p:nvPr/>
          </p:nvCxnSpPr>
          <p:spPr>
            <a:xfrm rot="16200000" flipH="1">
              <a:off x="3419618" y="3843983"/>
              <a:ext cx="180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箭头连接符 233"/>
            <p:cNvCxnSpPr/>
            <p:nvPr/>
          </p:nvCxnSpPr>
          <p:spPr>
            <a:xfrm rot="5400000">
              <a:off x="3565791" y="2909436"/>
              <a:ext cx="536297" cy="65508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箭头连接符 234"/>
            <p:cNvCxnSpPr/>
            <p:nvPr/>
          </p:nvCxnSpPr>
          <p:spPr>
            <a:xfrm rot="16200000" flipH="1">
              <a:off x="3544172" y="2299672"/>
              <a:ext cx="271463" cy="59906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标题 19">
            <a:extLst>
              <a:ext uri="{FF2B5EF4-FFF2-40B4-BE49-F238E27FC236}">
                <a16:creationId xmlns:a16="http://schemas.microsoft.com/office/drawing/2014/main" id="{F1EA167E-0221-F73A-FEE0-2FF4F45B0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分层文件系统</a:t>
            </a: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0D07E007-298B-88CA-D3FA-3C771FCE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5</a:t>
            </a:fld>
            <a:endParaRPr lang="zh-CN" altLang="en-US" dirty="0"/>
          </a:p>
        </p:txBody>
      </p:sp>
      <p:pic>
        <p:nvPicPr>
          <p:cNvPr id="185" name="图片 184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4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67408" y="1628800"/>
            <a:ext cx="5870247" cy="687391"/>
            <a:chOff x="844893" y="843558"/>
            <a:chExt cx="5870247" cy="687391"/>
          </a:xfrm>
        </p:grpSpPr>
        <p:sp>
          <p:nvSpPr>
            <p:cNvPr id="19" name="内容占位符 2"/>
            <p:cNvSpPr txBox="1">
              <a:spLocks/>
            </p:cNvSpPr>
            <p:nvPr/>
          </p:nvSpPr>
          <p:spPr>
            <a:xfrm>
              <a:off x="1142976" y="843558"/>
              <a:ext cx="5572164" cy="687391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>
                  <a:sym typeface="宋体" charset="0"/>
                </a:rPr>
                <a:t>通过优化磁盘访问请求顺序来提高磁盘访问性能</a:t>
              </a:r>
              <a:endParaRPr lang="zh-CN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4893" y="843559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03520" y="2751655"/>
            <a:ext cx="4793473" cy="428628"/>
            <a:chOff x="1281005" y="1841981"/>
            <a:chExt cx="4793473" cy="428628"/>
          </a:xfrm>
        </p:grpSpPr>
        <p:sp>
          <p:nvSpPr>
            <p:cNvPr id="17" name="内容占位符 2"/>
            <p:cNvSpPr txBox="1">
              <a:spLocks/>
            </p:cNvSpPr>
            <p:nvPr/>
          </p:nvSpPr>
          <p:spPr>
            <a:xfrm>
              <a:off x="1431008" y="1841981"/>
              <a:ext cx="464347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>
                  <a:sym typeface="宋体" charset="0"/>
                </a:rPr>
                <a:t>随机处理磁盘访问请求的性能表现很差</a:t>
              </a:r>
              <a:endParaRPr lang="zh-CN" altLang="en-US" dirty="0"/>
            </a:p>
          </p:txBody>
        </p:sp>
        <p:pic>
          <p:nvPicPr>
            <p:cNvPr id="11" name="图片 1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1005" y="1974777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4" name="组合 3"/>
          <p:cNvGrpSpPr/>
          <p:nvPr/>
        </p:nvGrpSpPr>
        <p:grpSpPr>
          <a:xfrm>
            <a:off x="1202453" y="2031575"/>
            <a:ext cx="4294470" cy="428628"/>
            <a:chOff x="1279942" y="1172050"/>
            <a:chExt cx="4294470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431008" y="1172050"/>
              <a:ext cx="414340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defRPr/>
              </a:pPr>
              <a:r>
                <a:rPr lang="zh-CN" altLang="en-US" dirty="0">
                  <a:sym typeface="宋体" charset="0"/>
                </a:rPr>
                <a:t>寻道时间是磁盘访问最耗时的部分</a:t>
              </a:r>
              <a:endParaRPr lang="zh-CN" altLang="en-US" dirty="0"/>
            </a:p>
          </p:txBody>
        </p:sp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942" y="1275606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3" name="组合 2"/>
          <p:cNvGrpSpPr/>
          <p:nvPr/>
        </p:nvGrpSpPr>
        <p:grpSpPr>
          <a:xfrm>
            <a:off x="1202453" y="2391615"/>
            <a:ext cx="4876234" cy="428628"/>
            <a:chOff x="1279942" y="1499078"/>
            <a:chExt cx="4876234" cy="428628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431008" y="1499078"/>
              <a:ext cx="4725168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>
                  <a:sym typeface="宋体" charset="0"/>
                </a:rPr>
                <a:t>同时会有多个在同一磁盘上的</a:t>
              </a:r>
              <a:r>
                <a:rPr lang="en-US" altLang="zh-CN" dirty="0">
                  <a:sym typeface="宋体" charset="0"/>
                </a:rPr>
                <a:t>I/O</a:t>
              </a:r>
              <a:r>
                <a:rPr lang="zh-CN" altLang="en-US" dirty="0">
                  <a:sym typeface="宋体" charset="0"/>
                </a:rPr>
                <a:t>请求</a:t>
              </a:r>
              <a:endParaRPr lang="zh-CN" altLang="en-US" dirty="0"/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942" y="1627902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0" name="标题 9">
            <a:extLst>
              <a:ext uri="{FF2B5EF4-FFF2-40B4-BE49-F238E27FC236}">
                <a16:creationId xmlns:a16="http://schemas.microsoft.com/office/drawing/2014/main" id="{71F1530C-DDCB-444D-4C14-C6A283B9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磁盘调度算法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C29EC359-FA21-6F7D-1D4D-AEF40355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781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08" y="1628800"/>
            <a:ext cx="2441223" cy="428628"/>
            <a:chOff x="844893" y="1059582"/>
            <a:chExt cx="2441223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59582"/>
              <a:ext cx="214314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defRPr/>
              </a:pPr>
              <a:r>
                <a:rPr lang="zh-CN" altLang="en-US" dirty="0">
                  <a:sym typeface="宋体" charset="0"/>
                </a:rPr>
                <a:t>按顺序处理请求</a:t>
              </a: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59582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7408" y="2003016"/>
            <a:ext cx="2726975" cy="428628"/>
            <a:chOff x="844893" y="1433798"/>
            <a:chExt cx="2726975" cy="428628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142976" y="1433798"/>
              <a:ext cx="242889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>
                  <a:sym typeface="宋体" charset="0"/>
                </a:rPr>
                <a:t>公平对待所有进程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4893" y="1433798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7408" y="2424308"/>
            <a:ext cx="5941685" cy="428628"/>
            <a:chOff x="844893" y="1855090"/>
            <a:chExt cx="5941685" cy="428628"/>
          </a:xfrm>
        </p:grpSpPr>
        <p:sp>
          <p:nvSpPr>
            <p:cNvPr id="17" name="内容占位符 2"/>
            <p:cNvSpPr txBox="1">
              <a:spLocks/>
            </p:cNvSpPr>
            <p:nvPr/>
          </p:nvSpPr>
          <p:spPr>
            <a:xfrm>
              <a:off x="1142976" y="1855090"/>
              <a:ext cx="564360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>
                  <a:sym typeface="宋体" charset="0"/>
                </a:rPr>
                <a:t>在有很多进程的情况下，接近随机调度的性能</a:t>
              </a:r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4893" y="1855090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 rot="5400000">
            <a:off x="-6393733" y="3178967"/>
            <a:ext cx="8572560" cy="35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6">
            <a:extLst>
              <a:ext uri="{FF2B5EF4-FFF2-40B4-BE49-F238E27FC236}">
                <a16:creationId xmlns:a16="http://schemas.microsoft.com/office/drawing/2014/main" id="{CB7FE956-C6C7-D277-2A90-A86F8A7B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先进先出</a:t>
            </a:r>
            <a:r>
              <a:rPr lang="en-US" altLang="zh-CN" dirty="0"/>
              <a:t>(FIFO)</a:t>
            </a:r>
            <a:r>
              <a:rPr lang="zh-CN" altLang="en-US" dirty="0"/>
              <a:t>算法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F0AB629E-4746-F576-0B96-66DCF3A2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89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/>
          <p:cNvSpPr>
            <a:spLocks noChangeArrowheads="1"/>
          </p:cNvSpPr>
          <p:nvPr/>
        </p:nvSpPr>
        <p:spPr bwMode="auto">
          <a:xfrm>
            <a:off x="2865366" y="7524740"/>
            <a:ext cx="77332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altLang="zh-CN" sz="1600" dirty="0">
                <a:solidFill>
                  <a:srgbClr val="000099"/>
                </a:solidFill>
                <a:latin typeface="MS PGothic"/>
                <a:ea typeface="MS PGothic" charset="0"/>
                <a:cs typeface="MS PGothic" charset="0"/>
                <a:hlinkClick r:id="rId2"/>
              </a:rPr>
              <a:t>http://cs.uttyler.edu/Faculty/Rainwater/COSC3355/Animations/diskschedulingfcfs.htm</a:t>
            </a:r>
            <a:endParaRPr lang="en-US" altLang="zh-CN" sz="1600" dirty="0">
              <a:solidFill>
                <a:srgbClr val="000099"/>
              </a:solidFill>
              <a:latin typeface="MS PGothic"/>
              <a:ea typeface="MS PGothic" charset="0"/>
              <a:cs typeface="MS PGothic" charset="0"/>
            </a:endParaRPr>
          </a:p>
        </p:txBody>
      </p:sp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2448443" y="5480606"/>
            <a:ext cx="19816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合计磁头移动距离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60240" y="1700808"/>
            <a:ext cx="6609253" cy="349888"/>
            <a:chOff x="1237860" y="843558"/>
            <a:chExt cx="6609253" cy="349888"/>
          </a:xfrm>
        </p:grpSpPr>
        <p:sp>
          <p:nvSpPr>
            <p:cNvPr id="9" name="TextBox 8"/>
            <p:cNvSpPr txBox="1"/>
            <p:nvPr/>
          </p:nvSpPr>
          <p:spPr>
            <a:xfrm>
              <a:off x="1237860" y="854892"/>
              <a:ext cx="45143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磁盘访问序列 </a:t>
              </a: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= 98,183,37,122,14,124,65,67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18380" y="843558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初始磁头位置：</a:t>
              </a: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875509" y="1995641"/>
            <a:ext cx="6967188" cy="556760"/>
            <a:chOff x="1053133" y="1138391"/>
            <a:chExt cx="6967188" cy="556760"/>
          </a:xfrm>
        </p:grpSpPr>
        <p:sp>
          <p:nvSpPr>
            <p:cNvPr id="11" name="TextBox 10"/>
            <p:cNvSpPr txBox="1"/>
            <p:nvPr/>
          </p:nvSpPr>
          <p:spPr>
            <a:xfrm>
              <a:off x="1053133" y="1138391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0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33364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14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33836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37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5160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6516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65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7643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67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2148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98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68974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122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34930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124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82527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183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55743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199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7741493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217340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300689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32179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26236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44535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42634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36691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24628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069357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658913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4480172" y="-1711025"/>
              <a:ext cx="0" cy="6516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接连接符 36"/>
          <p:cNvCxnSpPr/>
          <p:nvPr/>
        </p:nvCxnSpPr>
        <p:spPr>
          <a:xfrm rot="60000">
            <a:off x="4872683" y="2572620"/>
            <a:ext cx="1368000" cy="360040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281031" y="2957605"/>
            <a:ext cx="2777645" cy="306520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4306144" y="3282613"/>
            <a:ext cx="4793870" cy="341552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286528" y="3647158"/>
            <a:ext cx="2736000" cy="318001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3466431" y="3984209"/>
            <a:ext cx="3600000" cy="350515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444793" y="4356286"/>
            <a:ext cx="3669667" cy="275995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5232723" y="4675714"/>
            <a:ext cx="1903800" cy="316607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181856" y="5016701"/>
            <a:ext cx="130292" cy="424606"/>
            <a:chOff x="3359480" y="4159451"/>
            <a:chExt cx="130292" cy="424606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3359480" y="4159451"/>
              <a:ext cx="60392" cy="335656"/>
            </a:xfrm>
            <a:prstGeom prst="line">
              <a:avLst/>
            </a:prstGeom>
            <a:ln w="28575">
              <a:solidFill>
                <a:srgbClr val="005072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3381772" y="4476057"/>
              <a:ext cx="108000" cy="108000"/>
            </a:xfrm>
            <a:prstGeom prst="ellipse">
              <a:avLst/>
            </a:prstGeom>
            <a:solidFill>
              <a:srgbClr val="005072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</p:grpSp>
      <p:sp>
        <p:nvSpPr>
          <p:cNvPr id="46" name="Text Box 3"/>
          <p:cNvSpPr>
            <a:spLocks noChangeArrowheads="1"/>
          </p:cNvSpPr>
          <p:nvPr/>
        </p:nvSpPr>
        <p:spPr bwMode="auto">
          <a:xfrm>
            <a:off x="4256380" y="5493391"/>
            <a:ext cx="4379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45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 Box 3"/>
          <p:cNvSpPr>
            <a:spLocks noChangeArrowheads="1"/>
          </p:cNvSpPr>
          <p:nvPr/>
        </p:nvSpPr>
        <p:spPr bwMode="auto">
          <a:xfrm>
            <a:off x="4514502" y="5491314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+85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 Box 3"/>
          <p:cNvSpPr>
            <a:spLocks noChangeArrowheads="1"/>
          </p:cNvSpPr>
          <p:nvPr/>
        </p:nvSpPr>
        <p:spPr bwMode="auto">
          <a:xfrm>
            <a:off x="4897287" y="5490956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+146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 Box 3"/>
          <p:cNvSpPr>
            <a:spLocks noChangeArrowheads="1"/>
          </p:cNvSpPr>
          <p:nvPr/>
        </p:nvSpPr>
        <p:spPr bwMode="auto">
          <a:xfrm>
            <a:off x="5423582" y="5488857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+85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 Box 3"/>
          <p:cNvSpPr>
            <a:spLocks noChangeArrowheads="1"/>
          </p:cNvSpPr>
          <p:nvPr/>
        </p:nvSpPr>
        <p:spPr bwMode="auto">
          <a:xfrm>
            <a:off x="5817907" y="5487189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+108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 Box 3"/>
          <p:cNvSpPr>
            <a:spLocks noChangeArrowheads="1"/>
          </p:cNvSpPr>
          <p:nvPr/>
        </p:nvSpPr>
        <p:spPr bwMode="auto">
          <a:xfrm>
            <a:off x="6355908" y="5480961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+110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 Box 3"/>
          <p:cNvSpPr>
            <a:spLocks noChangeArrowheads="1"/>
          </p:cNvSpPr>
          <p:nvPr/>
        </p:nvSpPr>
        <p:spPr bwMode="auto">
          <a:xfrm>
            <a:off x="6882236" y="5476986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+59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 Box 3"/>
          <p:cNvSpPr>
            <a:spLocks noChangeArrowheads="1"/>
          </p:cNvSpPr>
          <p:nvPr/>
        </p:nvSpPr>
        <p:spPr bwMode="auto">
          <a:xfrm>
            <a:off x="7297116" y="5476889"/>
            <a:ext cx="466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 Box 3"/>
          <p:cNvSpPr>
            <a:spLocks noChangeArrowheads="1"/>
          </p:cNvSpPr>
          <p:nvPr/>
        </p:nvSpPr>
        <p:spPr bwMode="auto">
          <a:xfrm>
            <a:off x="7582057" y="5474781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=640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3456B0DA-668D-819D-F69E-F7CB1C51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FIFO</a:t>
            </a:r>
            <a:r>
              <a:rPr lang="zh-CN" altLang="en-US" dirty="0"/>
              <a:t>算法示例</a:t>
            </a:r>
          </a:p>
        </p:txBody>
      </p:sp>
      <p:sp>
        <p:nvSpPr>
          <p:cNvPr id="55" name="灯片编号占位符 54">
            <a:extLst>
              <a:ext uri="{FF2B5EF4-FFF2-40B4-BE49-F238E27FC236}">
                <a16:creationId xmlns:a16="http://schemas.microsoft.com/office/drawing/2014/main" id="{F5991539-B732-19D9-9BDB-AC8B306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58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67408" y="1628800"/>
            <a:ext cx="5798809" cy="755656"/>
            <a:chOff x="844893" y="1000114"/>
            <a:chExt cx="5798809" cy="755656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00114"/>
              <a:ext cx="550072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defRPr/>
              </a:pPr>
              <a:r>
                <a:rPr lang="zh-CN" altLang="en-US" dirty="0">
                  <a:sym typeface="宋体" charset="0"/>
                </a:rPr>
                <a:t>选择从磁臂当前位置需要移动最少的</a:t>
              </a:r>
              <a:r>
                <a:rPr lang="en-US" altLang="zh-CN" dirty="0">
                  <a:sym typeface="宋体" charset="0"/>
                </a:rPr>
                <a:t>I/O</a:t>
              </a:r>
              <a:r>
                <a:rPr lang="zh-CN" altLang="en-US" dirty="0">
                  <a:sym typeface="宋体" charset="0"/>
                </a:rPr>
                <a:t>请求</a:t>
              </a: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0011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142976" y="1327142"/>
              <a:ext cx="307183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>
                  <a:sym typeface="宋体" charset="0"/>
                </a:rPr>
                <a:t>总是选择最短寻道时间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4893" y="1327142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45" name="肘形连接符 44"/>
          <p:cNvCxnSpPr/>
          <p:nvPr/>
        </p:nvCxnSpPr>
        <p:spPr>
          <a:xfrm rot="5400000">
            <a:off x="-5965105" y="3321843"/>
            <a:ext cx="8215370" cy="14287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>
            <a:extLst>
              <a:ext uri="{FF2B5EF4-FFF2-40B4-BE49-F238E27FC236}">
                <a16:creationId xmlns:a16="http://schemas.microsoft.com/office/drawing/2014/main" id="{ABFCF5EB-D2CC-150D-947D-6B3AD918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最短服务时间优先</a:t>
            </a:r>
            <a:r>
              <a:rPr lang="en-US" altLang="zh-CN" dirty="0"/>
              <a:t>(SSTF)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BB1926-C172-C7CB-F0C2-01FE0BE82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3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/>
          <p:cNvSpPr>
            <a:spLocks noChangeArrowheads="1"/>
          </p:cNvSpPr>
          <p:nvPr/>
        </p:nvSpPr>
        <p:spPr bwMode="auto">
          <a:xfrm>
            <a:off x="2566990" y="7524740"/>
            <a:ext cx="77332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altLang="zh-CN" sz="1600" dirty="0">
                <a:solidFill>
                  <a:srgbClr val="000099"/>
                </a:solidFill>
                <a:latin typeface="MS PGothic"/>
                <a:ea typeface="MS PGothic" charset="0"/>
                <a:cs typeface="MS PGothic" charset="0"/>
                <a:hlinkClick r:id="rId2"/>
              </a:rPr>
              <a:t>http://cs.uttyler.edu/Faculty/Rainwater/COSC3355/Animations/diskschedulingfcfs.htm</a:t>
            </a:r>
            <a:endParaRPr lang="en-US" altLang="zh-CN" sz="1600" dirty="0">
              <a:solidFill>
                <a:srgbClr val="000099"/>
              </a:solidFill>
              <a:latin typeface="MS PGothic"/>
              <a:ea typeface="MS PGothic" charset="0"/>
              <a:cs typeface="MS PGothic" charset="0"/>
            </a:endParaRPr>
          </a:p>
        </p:txBody>
      </p:sp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2855640" y="5813965"/>
            <a:ext cx="19816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合计磁头移动距离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61864" y="1700808"/>
            <a:ext cx="6609253" cy="349888"/>
            <a:chOff x="1237860" y="843558"/>
            <a:chExt cx="6609253" cy="349888"/>
          </a:xfrm>
        </p:grpSpPr>
        <p:sp>
          <p:nvSpPr>
            <p:cNvPr id="9" name="TextBox 8"/>
            <p:cNvSpPr txBox="1"/>
            <p:nvPr/>
          </p:nvSpPr>
          <p:spPr>
            <a:xfrm>
              <a:off x="1237860" y="854892"/>
              <a:ext cx="45143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磁盘访问序列 </a:t>
              </a: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= 98,183,37,122,14,124,65,67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18380" y="843558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初始磁头位置：</a:t>
              </a: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77133" y="1995641"/>
            <a:ext cx="6967188" cy="556760"/>
            <a:chOff x="1053133" y="1138391"/>
            <a:chExt cx="6967188" cy="556760"/>
          </a:xfrm>
        </p:grpSpPr>
        <p:sp>
          <p:nvSpPr>
            <p:cNvPr id="11" name="TextBox 10"/>
            <p:cNvSpPr txBox="1"/>
            <p:nvPr/>
          </p:nvSpPr>
          <p:spPr>
            <a:xfrm>
              <a:off x="1053133" y="1138391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0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33364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14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33836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37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5160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6516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65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7643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67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2148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98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68974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122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34930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124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82527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183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55743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199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7741493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217340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300689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32179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26236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44535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42634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36691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24628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069357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658913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4480172" y="-1711025"/>
              <a:ext cx="0" cy="6516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接连接符 36"/>
          <p:cNvCxnSpPr/>
          <p:nvPr/>
        </p:nvCxnSpPr>
        <p:spPr>
          <a:xfrm>
            <a:off x="4577557" y="2560710"/>
            <a:ext cx="305927" cy="364234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883480" y="2968816"/>
            <a:ext cx="66866" cy="388176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4007768" y="3392162"/>
            <a:ext cx="942578" cy="180854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182913" y="3604950"/>
            <a:ext cx="805240" cy="328106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182917" y="3975260"/>
            <a:ext cx="2874615" cy="381022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096000" y="4356286"/>
            <a:ext cx="720080" cy="275995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817476" y="4645442"/>
            <a:ext cx="63100" cy="329108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80769" y="5013372"/>
            <a:ext cx="1997920" cy="437417"/>
            <a:chOff x="3359480" y="4159451"/>
            <a:chExt cx="1997920" cy="437417"/>
          </a:xfrm>
        </p:grpSpPr>
        <p:cxnSp>
          <p:nvCxnSpPr>
            <p:cNvPr id="44" name="直接连接符 43"/>
            <p:cNvCxnSpPr>
              <a:endCxn id="45" idx="2"/>
            </p:cNvCxnSpPr>
            <p:nvPr/>
          </p:nvCxnSpPr>
          <p:spPr>
            <a:xfrm>
              <a:off x="3359480" y="4159451"/>
              <a:ext cx="1889920" cy="383417"/>
            </a:xfrm>
            <a:prstGeom prst="line">
              <a:avLst/>
            </a:prstGeom>
            <a:ln w="28575">
              <a:solidFill>
                <a:srgbClr val="005072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5249400" y="4488868"/>
              <a:ext cx="108000" cy="108000"/>
            </a:xfrm>
            <a:prstGeom prst="ellipse">
              <a:avLst/>
            </a:prstGeom>
            <a:solidFill>
              <a:srgbClr val="005072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</p:grpSp>
      <p:sp>
        <p:nvSpPr>
          <p:cNvPr id="46" name="Text Box 3"/>
          <p:cNvSpPr>
            <a:spLocks noChangeArrowheads="1"/>
          </p:cNvSpPr>
          <p:nvPr/>
        </p:nvSpPr>
        <p:spPr bwMode="auto">
          <a:xfrm>
            <a:off x="4663577" y="5826750"/>
            <a:ext cx="4379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12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 Box 3"/>
          <p:cNvSpPr>
            <a:spLocks noChangeArrowheads="1"/>
          </p:cNvSpPr>
          <p:nvPr/>
        </p:nvSpPr>
        <p:spPr bwMode="auto">
          <a:xfrm>
            <a:off x="4913325" y="5824673"/>
            <a:ext cx="466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 Box 3"/>
          <p:cNvSpPr>
            <a:spLocks noChangeArrowheads="1"/>
          </p:cNvSpPr>
          <p:nvPr/>
        </p:nvSpPr>
        <p:spPr bwMode="auto">
          <a:xfrm>
            <a:off x="5199204" y="5824315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+30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 Box 3"/>
          <p:cNvSpPr>
            <a:spLocks noChangeArrowheads="1"/>
          </p:cNvSpPr>
          <p:nvPr/>
        </p:nvSpPr>
        <p:spPr bwMode="auto">
          <a:xfrm>
            <a:off x="5606012" y="5822216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+23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 Box 3"/>
          <p:cNvSpPr>
            <a:spLocks noChangeArrowheads="1"/>
          </p:cNvSpPr>
          <p:nvPr/>
        </p:nvSpPr>
        <p:spPr bwMode="auto">
          <a:xfrm>
            <a:off x="6022253" y="5820548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+84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 Box 3"/>
          <p:cNvSpPr>
            <a:spLocks noChangeArrowheads="1"/>
          </p:cNvSpPr>
          <p:nvPr/>
        </p:nvSpPr>
        <p:spPr bwMode="auto">
          <a:xfrm>
            <a:off x="6425337" y="5814320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+24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 Box 3"/>
          <p:cNvSpPr>
            <a:spLocks noChangeArrowheads="1"/>
          </p:cNvSpPr>
          <p:nvPr/>
        </p:nvSpPr>
        <p:spPr bwMode="auto">
          <a:xfrm>
            <a:off x="6832145" y="5810345"/>
            <a:ext cx="466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 Box 3"/>
          <p:cNvSpPr>
            <a:spLocks noChangeArrowheads="1"/>
          </p:cNvSpPr>
          <p:nvPr/>
        </p:nvSpPr>
        <p:spPr bwMode="auto">
          <a:xfrm>
            <a:off x="7129799" y="5810248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+59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 Box 3"/>
          <p:cNvSpPr>
            <a:spLocks noChangeArrowheads="1"/>
          </p:cNvSpPr>
          <p:nvPr/>
        </p:nvSpPr>
        <p:spPr bwMode="auto">
          <a:xfrm>
            <a:off x="7563129" y="5808140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=236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69E8FD73-FE78-2942-03DC-CF6269FB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SSTF</a:t>
            </a:r>
            <a:r>
              <a:rPr lang="zh-CN" altLang="en-US" dirty="0"/>
              <a:t>算法示例</a:t>
            </a:r>
          </a:p>
        </p:txBody>
      </p:sp>
      <p:sp>
        <p:nvSpPr>
          <p:cNvPr id="55" name="灯片编号占位符 54">
            <a:extLst>
              <a:ext uri="{FF2B5EF4-FFF2-40B4-BE49-F238E27FC236}">
                <a16:creationId xmlns:a16="http://schemas.microsoft.com/office/drawing/2014/main" id="{F279B795-0302-509F-F3E1-B9337AC6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54</a:t>
            </a:fld>
            <a:endParaRPr lang="zh-CN" altLang="en-US" dirty="0"/>
          </a:p>
        </p:txBody>
      </p:sp>
      <p:pic>
        <p:nvPicPr>
          <p:cNvPr id="56" name="图片 5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67408" y="1628800"/>
            <a:ext cx="10369151" cy="428628"/>
            <a:chOff x="844893" y="1000114"/>
            <a:chExt cx="10369151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5" y="1000114"/>
              <a:ext cx="10071069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defRPr/>
              </a:pPr>
              <a:r>
                <a:rPr lang="zh-CN" altLang="en-US" dirty="0">
                  <a:sym typeface="宋体" charset="0"/>
                </a:rPr>
                <a:t>磁臂在一个方向上移动，访问所有未完成的请求，直到磁臂到达该方向上最后的磁道</a:t>
              </a: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0011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7408" y="1988840"/>
            <a:ext cx="1655405" cy="428628"/>
            <a:chOff x="844893" y="1657570"/>
            <a:chExt cx="1655405" cy="428628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142976" y="1657570"/>
              <a:ext cx="135732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>
                  <a:sym typeface="宋体" charset="0"/>
                </a:rPr>
                <a:t>调换方向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4893" y="1657570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67408" y="2331516"/>
            <a:ext cx="4941553" cy="428628"/>
            <a:chOff x="844893" y="2000246"/>
            <a:chExt cx="4941553" cy="428628"/>
          </a:xfrm>
        </p:grpSpPr>
        <p:sp>
          <p:nvSpPr>
            <p:cNvPr id="10" name="内容占位符 2"/>
            <p:cNvSpPr txBox="1">
              <a:spLocks/>
            </p:cNvSpPr>
            <p:nvPr/>
          </p:nvSpPr>
          <p:spPr>
            <a:xfrm>
              <a:off x="1142976" y="2000246"/>
              <a:ext cx="464347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>
                  <a:sym typeface="宋体" charset="0"/>
                </a:rPr>
                <a:t>也称为电梯算法</a:t>
              </a:r>
              <a:r>
                <a:rPr lang="en-US" altLang="zh-CN" dirty="0">
                  <a:sym typeface="宋体" charset="0"/>
                </a:rPr>
                <a:t>(</a:t>
              </a:r>
              <a:r>
                <a:rPr lang="zh-CN" altLang="zh-CN" dirty="0">
                  <a:sym typeface="宋体" charset="0"/>
                </a:rPr>
                <a:t>elevator algorithm</a:t>
              </a:r>
              <a:r>
                <a:rPr lang="en-US" altLang="zh-CN" dirty="0">
                  <a:sym typeface="宋体" charset="0"/>
                </a:rPr>
                <a:t>)</a:t>
              </a:r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4893" y="2000246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 rot="5400000">
            <a:off x="-4857816" y="3500438"/>
            <a:ext cx="6572296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6">
            <a:extLst>
              <a:ext uri="{FF2B5EF4-FFF2-40B4-BE49-F238E27FC236}">
                <a16:creationId xmlns:a16="http://schemas.microsoft.com/office/drawing/2014/main" id="{1EA3A3A4-6142-3B25-3930-B91CDF2D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扫描算法</a:t>
            </a:r>
            <a:r>
              <a:rPr lang="en-US" altLang="zh-CN" dirty="0"/>
              <a:t>(SCAN)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0B216610-E7D5-4EAB-323D-473258C3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4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/>
          <p:cNvSpPr>
            <a:spLocks noChangeArrowheads="1"/>
          </p:cNvSpPr>
          <p:nvPr/>
        </p:nvSpPr>
        <p:spPr bwMode="auto">
          <a:xfrm>
            <a:off x="2229396" y="6061234"/>
            <a:ext cx="77332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altLang="zh-CN" sz="1600" dirty="0">
                <a:solidFill>
                  <a:srgbClr val="000099"/>
                </a:solidFill>
                <a:latin typeface="MS PGothic"/>
                <a:ea typeface="MS PGothic" charset="0"/>
                <a:cs typeface="MS PGothic" charset="0"/>
                <a:hlinkClick r:id="rId2"/>
              </a:rPr>
              <a:t>http://cs.uttyler.edu/Faculty/Rainwater/COSC3355/Animations/diskschedulingfcfs.htm</a:t>
            </a:r>
            <a:endParaRPr lang="en-US" altLang="zh-CN" sz="1600" dirty="0">
              <a:solidFill>
                <a:srgbClr val="000099"/>
              </a:solidFill>
              <a:latin typeface="MS PGothic"/>
              <a:ea typeface="MS PGothic" charset="0"/>
              <a:cs typeface="MS PGothic" charset="0"/>
            </a:endParaRPr>
          </a:p>
        </p:txBody>
      </p:sp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2707804" y="5669949"/>
            <a:ext cx="19816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合计磁头移动距离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61864" y="1700808"/>
            <a:ext cx="6609253" cy="349888"/>
            <a:chOff x="1237860" y="843558"/>
            <a:chExt cx="6609253" cy="349888"/>
          </a:xfrm>
        </p:grpSpPr>
        <p:sp>
          <p:nvSpPr>
            <p:cNvPr id="9" name="TextBox 8"/>
            <p:cNvSpPr txBox="1"/>
            <p:nvPr/>
          </p:nvSpPr>
          <p:spPr>
            <a:xfrm>
              <a:off x="1237860" y="854892"/>
              <a:ext cx="45143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磁盘访问序列 </a:t>
              </a: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= 98,183,37,122,14,124,65,67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18380" y="843558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初始磁头位置：</a:t>
              </a: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77133" y="1995641"/>
            <a:ext cx="6967188" cy="556760"/>
            <a:chOff x="1053133" y="1138391"/>
            <a:chExt cx="6967188" cy="556760"/>
          </a:xfrm>
        </p:grpSpPr>
        <p:sp>
          <p:nvSpPr>
            <p:cNvPr id="11" name="TextBox 10"/>
            <p:cNvSpPr txBox="1"/>
            <p:nvPr/>
          </p:nvSpPr>
          <p:spPr>
            <a:xfrm>
              <a:off x="1053133" y="1138391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0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33364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14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33836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37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5160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6516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65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7643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67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2148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98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68974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122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34930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124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82527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183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55743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600" b="1" dirty="0">
                  <a:solidFill>
                    <a:srgbClr val="005072"/>
                  </a:solidFill>
                  <a:latin typeface="微软雅黑"/>
                  <a:ea typeface="微软雅黑"/>
                </a:rPr>
                <a:t>199</a:t>
              </a:r>
              <a:endParaRPr lang="zh-CN" altLang="en-US" sz="1600" b="1" dirty="0">
                <a:solidFill>
                  <a:srgbClr val="005072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7741493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217340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300689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32179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26236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44535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42634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36691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24628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069357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658913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4480172" y="-1711025"/>
              <a:ext cx="0" cy="6516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接连接符 36"/>
          <p:cNvCxnSpPr/>
          <p:nvPr/>
        </p:nvCxnSpPr>
        <p:spPr>
          <a:xfrm flipH="1">
            <a:off x="3986812" y="2560710"/>
            <a:ext cx="590745" cy="364234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3182917" y="2924944"/>
            <a:ext cx="803895" cy="360040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2732785" y="3313400"/>
            <a:ext cx="441574" cy="284846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732785" y="3645024"/>
            <a:ext cx="2167654" cy="288032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900443" y="3933056"/>
            <a:ext cx="49907" cy="360040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950346" y="4293096"/>
            <a:ext cx="1027162" cy="288032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5999039" y="4581128"/>
            <a:ext cx="759895" cy="288032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68253" y="5198272"/>
            <a:ext cx="1997920" cy="437417"/>
            <a:chOff x="3359480" y="4159451"/>
            <a:chExt cx="1997920" cy="437417"/>
          </a:xfrm>
        </p:grpSpPr>
        <p:cxnSp>
          <p:nvCxnSpPr>
            <p:cNvPr id="44" name="直接连接符 43"/>
            <p:cNvCxnSpPr>
              <a:endCxn id="45" idx="2"/>
            </p:cNvCxnSpPr>
            <p:nvPr/>
          </p:nvCxnSpPr>
          <p:spPr>
            <a:xfrm>
              <a:off x="3359480" y="4159451"/>
              <a:ext cx="1889920" cy="383417"/>
            </a:xfrm>
            <a:prstGeom prst="line">
              <a:avLst/>
            </a:prstGeom>
            <a:ln w="28575">
              <a:solidFill>
                <a:srgbClr val="005072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5249400" y="4488868"/>
              <a:ext cx="108000" cy="108000"/>
            </a:xfrm>
            <a:prstGeom prst="ellipse">
              <a:avLst/>
            </a:prstGeom>
            <a:solidFill>
              <a:srgbClr val="005072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</p:grpSp>
      <p:sp>
        <p:nvSpPr>
          <p:cNvPr id="46" name="Text Box 3"/>
          <p:cNvSpPr>
            <a:spLocks noChangeArrowheads="1"/>
          </p:cNvSpPr>
          <p:nvPr/>
        </p:nvSpPr>
        <p:spPr bwMode="auto">
          <a:xfrm>
            <a:off x="4515741" y="5682734"/>
            <a:ext cx="4379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16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 Box 3"/>
          <p:cNvSpPr>
            <a:spLocks noChangeArrowheads="1"/>
          </p:cNvSpPr>
          <p:nvPr/>
        </p:nvSpPr>
        <p:spPr bwMode="auto">
          <a:xfrm>
            <a:off x="4756744" y="5680657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+23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 Box 3"/>
          <p:cNvSpPr>
            <a:spLocks noChangeArrowheads="1"/>
          </p:cNvSpPr>
          <p:nvPr/>
        </p:nvSpPr>
        <p:spPr bwMode="auto">
          <a:xfrm>
            <a:off x="5142594" y="5680299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+14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 Box 3"/>
          <p:cNvSpPr>
            <a:spLocks noChangeArrowheads="1"/>
          </p:cNvSpPr>
          <p:nvPr/>
        </p:nvSpPr>
        <p:spPr bwMode="auto">
          <a:xfrm>
            <a:off x="5549127" y="5678200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+65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 Box 3"/>
          <p:cNvSpPr>
            <a:spLocks noChangeArrowheads="1"/>
          </p:cNvSpPr>
          <p:nvPr/>
        </p:nvSpPr>
        <p:spPr bwMode="auto">
          <a:xfrm>
            <a:off x="5944613" y="5676532"/>
            <a:ext cx="466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 Box 3"/>
          <p:cNvSpPr>
            <a:spLocks noChangeArrowheads="1"/>
          </p:cNvSpPr>
          <p:nvPr/>
        </p:nvSpPr>
        <p:spPr bwMode="auto">
          <a:xfrm>
            <a:off x="6213863" y="5676532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+31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 Box 3"/>
          <p:cNvSpPr>
            <a:spLocks noChangeArrowheads="1"/>
          </p:cNvSpPr>
          <p:nvPr/>
        </p:nvSpPr>
        <p:spPr bwMode="auto">
          <a:xfrm>
            <a:off x="6599428" y="5666329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+24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 Box 3"/>
          <p:cNvSpPr>
            <a:spLocks noChangeArrowheads="1"/>
          </p:cNvSpPr>
          <p:nvPr/>
        </p:nvSpPr>
        <p:spPr bwMode="auto">
          <a:xfrm>
            <a:off x="6993631" y="5666232"/>
            <a:ext cx="466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 Box 3"/>
          <p:cNvSpPr>
            <a:spLocks noChangeArrowheads="1"/>
          </p:cNvSpPr>
          <p:nvPr/>
        </p:nvSpPr>
        <p:spPr bwMode="auto">
          <a:xfrm>
            <a:off x="7680190" y="5662680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=236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6786144" y="4869160"/>
            <a:ext cx="63100" cy="329108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3"/>
          <p:cNvSpPr>
            <a:spLocks noChangeArrowheads="1"/>
          </p:cNvSpPr>
          <p:nvPr/>
        </p:nvSpPr>
        <p:spPr bwMode="auto">
          <a:xfrm>
            <a:off x="7261195" y="5674161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fontAlgn="auto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+59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AD9A6FAA-DDCD-5BA8-2071-66359530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SCAN</a:t>
            </a:r>
            <a:r>
              <a:rPr lang="zh-CN" altLang="en-US" dirty="0"/>
              <a:t>算法示例</a:t>
            </a:r>
          </a:p>
        </p:txBody>
      </p:sp>
      <p:sp>
        <p:nvSpPr>
          <p:cNvPr id="55" name="灯片编号占位符 54">
            <a:extLst>
              <a:ext uri="{FF2B5EF4-FFF2-40B4-BE49-F238E27FC236}">
                <a16:creationId xmlns:a16="http://schemas.microsoft.com/office/drawing/2014/main" id="{1EE73BC6-40FB-8B05-3D92-BE6F84DE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56</a:t>
            </a:fld>
            <a:endParaRPr lang="zh-CN" altLang="en-US" dirty="0"/>
          </a:p>
        </p:txBody>
      </p:sp>
      <p:pic>
        <p:nvPicPr>
          <p:cNvPr id="56" name="图片 5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2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08" y="1628800"/>
            <a:ext cx="3727107" cy="428628"/>
            <a:chOff x="844893" y="1000114"/>
            <a:chExt cx="3727107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00114"/>
              <a:ext cx="342902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defRPr/>
              </a:pPr>
              <a:r>
                <a:rPr lang="zh-CN" altLang="en-US" dirty="0">
                  <a:sym typeface="宋体" charset="0"/>
                </a:rPr>
                <a:t>限制了仅在一个方向上扫描</a:t>
              </a: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0011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7408" y="1971476"/>
            <a:ext cx="9217023" cy="699866"/>
            <a:chOff x="844893" y="1342790"/>
            <a:chExt cx="9217023" cy="699866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142975" y="1342790"/>
              <a:ext cx="8918941" cy="699866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>
                  <a:sym typeface="宋体" charset="0"/>
                </a:rPr>
                <a:t>当最后一个磁道也被访问过了后，磁臂返回到磁盘的另外一端再次进行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4893" y="1342790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>
          <a:xfrm rot="5400000">
            <a:off x="-6286576" y="3500438"/>
            <a:ext cx="9001188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5">
            <a:extLst>
              <a:ext uri="{FF2B5EF4-FFF2-40B4-BE49-F238E27FC236}">
                <a16:creationId xmlns:a16="http://schemas.microsoft.com/office/drawing/2014/main" id="{0E8DD97D-1179-0928-3F2D-45A6F2DC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循环扫描算法</a:t>
            </a:r>
            <a:r>
              <a:rPr lang="en-US" altLang="zh-CN" dirty="0"/>
              <a:t>(C-SCAN)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1B3BCD6-6356-CFB4-8D54-049BA96E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31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10" y="1628800"/>
            <a:ext cx="10585176" cy="714380"/>
            <a:chOff x="844894" y="1000114"/>
            <a:chExt cx="5870247" cy="714380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044562" y="1000114"/>
              <a:ext cx="5670579" cy="71438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>
                  <a:sym typeface="宋体" charset="0"/>
                </a:rPr>
                <a:t>磁臂先到达该方向上最后一个请求处，然后立即反转，而不是先到最后点路径上的所有请求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4" y="1000114"/>
              <a:ext cx="279604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467CB0CD-B1DB-5973-D3CF-4132A9D2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C-LOOK</a:t>
            </a:r>
            <a:r>
              <a:rPr lang="zh-CN" altLang="en-US" dirty="0"/>
              <a:t>算法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46D0B1-ABDE-DD3F-DA13-F55FA9FD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56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08" y="1634474"/>
            <a:ext cx="9145016" cy="909644"/>
            <a:chOff x="844893" y="1019164"/>
            <a:chExt cx="9145016" cy="909644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385765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磁头粘着</a:t>
              </a:r>
              <a:r>
                <a:rPr lang="zh-CN" altLang="zh-CN" dirty="0"/>
                <a:t>(Arm</a:t>
              </a:r>
              <a:r>
                <a:rPr lang="zh-CN" altLang="en-US" dirty="0"/>
                <a:t> </a:t>
              </a:r>
              <a:r>
                <a:rPr lang="en-US" altLang="zh-CN" dirty="0"/>
                <a:t>S</a:t>
              </a:r>
              <a:r>
                <a:rPr lang="zh-CN" altLang="zh-CN" dirty="0"/>
                <a:t>tickiness)</a:t>
              </a:r>
              <a:r>
                <a:rPr lang="zh-CN" altLang="en-US" dirty="0"/>
                <a:t>现象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144461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394985" y="1339842"/>
              <a:ext cx="8594924" cy="588966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SSTF、SCAN及CSCAN等算法中，可能出现磁头停留在某处不动的情况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84933" y="2276872"/>
            <a:ext cx="5095528" cy="354014"/>
            <a:chOff x="1262422" y="1661562"/>
            <a:chExt cx="5095528" cy="354014"/>
          </a:xfrm>
        </p:grpSpPr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176633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8" name="内容占位符 2"/>
            <p:cNvSpPr txBox="1">
              <a:spLocks/>
            </p:cNvSpPr>
            <p:nvPr/>
          </p:nvSpPr>
          <p:spPr>
            <a:xfrm>
              <a:off x="1394986" y="1661562"/>
              <a:ext cx="4962964" cy="354014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如：进程反复请求对某一磁道的I/</a:t>
              </a:r>
              <a:r>
                <a:rPr lang="en-US" altLang="zh-CN" dirty="0"/>
                <a:t>O</a:t>
              </a:r>
              <a:r>
                <a:rPr lang="zh-CN" altLang="en-US" dirty="0"/>
                <a:t>操作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7408" y="2753670"/>
            <a:ext cx="5298743" cy="770026"/>
            <a:chOff x="844893" y="2138360"/>
            <a:chExt cx="5298743" cy="770026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142976" y="2138360"/>
              <a:ext cx="1785950" cy="423636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40000"/>
                </a:lnSpc>
                <a:spcBef>
                  <a:spcPct val="50000"/>
                </a:spcBef>
                <a:spcAft>
                  <a:spcPts val="0"/>
                </a:spcAft>
                <a:buSzTx/>
              </a:pPr>
              <a:r>
                <a:rPr lang="en-US" altLang="zh-CN" dirty="0"/>
                <a:t>N</a:t>
              </a:r>
              <a:r>
                <a:rPr lang="zh-CN" altLang="en-US" dirty="0"/>
                <a:t>步扫描算法</a:t>
              </a:r>
              <a:endParaRPr lang="en-US" altLang="zh-CN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4893" y="2201860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65756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0" name="内容占位符 2"/>
            <p:cNvSpPr txBox="1">
              <a:spLocks/>
            </p:cNvSpPr>
            <p:nvPr/>
          </p:nvSpPr>
          <p:spPr>
            <a:xfrm>
              <a:off x="1394985" y="2552788"/>
              <a:ext cx="4748651" cy="35559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将磁盘请求队列分成长度为N的子队列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84933" y="3477658"/>
            <a:ext cx="4095396" cy="354014"/>
            <a:chOff x="1262422" y="2862348"/>
            <a:chExt cx="4095396" cy="354014"/>
          </a:xfrm>
        </p:grpSpPr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96712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2" name="内容占位符 2"/>
            <p:cNvSpPr txBox="1">
              <a:spLocks/>
            </p:cNvSpPr>
            <p:nvPr/>
          </p:nvSpPr>
          <p:spPr>
            <a:xfrm>
              <a:off x="1394986" y="2862348"/>
              <a:ext cx="3962832" cy="354014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按F</a:t>
              </a:r>
              <a:r>
                <a:rPr lang="en-US" altLang="zh-CN" dirty="0"/>
                <a:t>I</a:t>
              </a:r>
              <a:r>
                <a:rPr lang="zh-CN" altLang="en-US" dirty="0"/>
                <a:t>F</a:t>
              </a:r>
              <a:r>
                <a:rPr lang="en-US" altLang="zh-CN" dirty="0"/>
                <a:t>O</a:t>
              </a:r>
              <a:r>
                <a:rPr lang="zh-CN" altLang="en-US" dirty="0"/>
                <a:t>算法依次处理所有子队列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84933" y="3791890"/>
            <a:ext cx="2952388" cy="357190"/>
            <a:chOff x="1262422" y="3176580"/>
            <a:chExt cx="2952388" cy="357190"/>
          </a:xfrm>
        </p:grpSpPr>
        <p:pic>
          <p:nvPicPr>
            <p:cNvPr id="23" name="图片 2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326865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4" name="内容占位符 2"/>
            <p:cNvSpPr txBox="1">
              <a:spLocks/>
            </p:cNvSpPr>
            <p:nvPr/>
          </p:nvSpPr>
          <p:spPr>
            <a:xfrm>
              <a:off x="1394986" y="3176580"/>
              <a:ext cx="2819824" cy="3571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扫描算法处理每个队列</a:t>
              </a:r>
            </a:p>
          </p:txBody>
        </p:sp>
      </p:grpSp>
      <p:sp>
        <p:nvSpPr>
          <p:cNvPr id="11" name="标题 10">
            <a:extLst>
              <a:ext uri="{FF2B5EF4-FFF2-40B4-BE49-F238E27FC236}">
                <a16:creationId xmlns:a16="http://schemas.microsoft.com/office/drawing/2014/main" id="{58CB5E4E-609B-F22E-DCC1-B1134B86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步扫描</a:t>
            </a:r>
            <a:r>
              <a:rPr lang="en-US" altLang="zh-CN" dirty="0"/>
              <a:t>(N-step-SCAN)</a:t>
            </a:r>
            <a:r>
              <a:rPr lang="zh-CN" altLang="en-US" dirty="0"/>
              <a:t>算法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9349F743-C944-33A9-1653-C70D1508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5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6-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2060848"/>
            <a:ext cx="4392339" cy="429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AutoShape 7"/>
          <p:cNvSpPr>
            <a:spLocks/>
          </p:cNvSpPr>
          <p:nvPr/>
        </p:nvSpPr>
        <p:spPr bwMode="auto">
          <a:xfrm>
            <a:off x="7751766" y="5516563"/>
            <a:ext cx="2771775" cy="914400"/>
          </a:xfrm>
          <a:prstGeom prst="borderCallout1">
            <a:avLst>
              <a:gd name="adj1" fmla="val -8333"/>
              <a:gd name="adj2" fmla="val 4125"/>
              <a:gd name="adj3" fmla="val -23087"/>
              <a:gd name="adj4" fmla="val -1284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Times New Roman" panose="02020603050405020304" pitchFamily="18" charset="0"/>
              </a:rPr>
              <a:t>通过路径名可清楚了解文件所处位置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BEF58F9-5AC2-C316-D5D1-09D1DC6F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多级目录中路径名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58FD08E-2E27-BBE0-3B7A-7885C3DAD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680403"/>
          </a:xfrm>
        </p:spPr>
        <p:txBody>
          <a:bodyPr/>
          <a:lstStyle/>
          <a:p>
            <a:r>
              <a:rPr lang="zh-CN" altLang="en-US" dirty="0"/>
              <a:t>比如</a:t>
            </a:r>
            <a:r>
              <a:rPr lang="en-US" altLang="zh-CN" dirty="0"/>
              <a:t>UNIX</a:t>
            </a:r>
            <a:r>
              <a:rPr lang="zh-CN" altLang="en-US" dirty="0"/>
              <a:t>系统的一棵目录树结构：</a:t>
            </a: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55E21B-89EF-4D74-1A81-86591AFD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6</a:t>
            </a:fld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08" y="1628800"/>
            <a:ext cx="5584495" cy="695330"/>
            <a:chOff x="844893" y="1019164"/>
            <a:chExt cx="5584495" cy="695330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421484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FSCAN算法是N步扫描算法的简化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144461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394985" y="1339842"/>
              <a:ext cx="5034403" cy="37465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FSCAN只将磁盘请求队列分成两个子队列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7408" y="2163792"/>
            <a:ext cx="4084297" cy="770026"/>
            <a:chOff x="844893" y="1554156"/>
            <a:chExt cx="4084297" cy="770026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142976" y="1554156"/>
              <a:ext cx="1785950" cy="423636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40000"/>
                </a:lnSpc>
                <a:spcBef>
                  <a:spcPct val="50000"/>
                </a:spcBef>
                <a:spcAft>
                  <a:spcPts val="0"/>
                </a:spcAft>
                <a:buSzTx/>
              </a:pPr>
              <a:r>
                <a:rPr lang="en-US" altLang="zh-CN" dirty="0"/>
                <a:t>FSCAN</a:t>
              </a:r>
              <a:r>
                <a:rPr lang="zh-CN" altLang="en-US" dirty="0"/>
                <a:t>算法</a:t>
              </a:r>
              <a:endParaRPr lang="en-US" altLang="zh-CN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4893" y="1617656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07336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0" name="内容占位符 2"/>
            <p:cNvSpPr txBox="1">
              <a:spLocks/>
            </p:cNvSpPr>
            <p:nvPr/>
          </p:nvSpPr>
          <p:spPr>
            <a:xfrm>
              <a:off x="1394985" y="1968584"/>
              <a:ext cx="3534205" cy="35559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把磁盘</a:t>
              </a:r>
              <a:r>
                <a:rPr lang="en-US" altLang="zh-CN" dirty="0"/>
                <a:t>I/O</a:t>
              </a:r>
              <a:r>
                <a:rPr lang="zh-CN" altLang="en-US" dirty="0"/>
                <a:t>请求分成两个队列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84933" y="2887780"/>
            <a:ext cx="4095396" cy="354014"/>
            <a:chOff x="1262422" y="2278144"/>
            <a:chExt cx="4095396" cy="354014"/>
          </a:xfrm>
        </p:grpSpPr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38292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2" name="内容占位符 2"/>
            <p:cNvSpPr txBox="1">
              <a:spLocks/>
            </p:cNvSpPr>
            <p:nvPr/>
          </p:nvSpPr>
          <p:spPr>
            <a:xfrm>
              <a:off x="1394986" y="2278144"/>
              <a:ext cx="3962832" cy="354014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交替使用扫描算法处理一个队列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84933" y="3202012"/>
            <a:ext cx="5524156" cy="681054"/>
            <a:chOff x="1262422" y="2592376"/>
            <a:chExt cx="5524156" cy="681054"/>
          </a:xfrm>
        </p:grpSpPr>
        <p:pic>
          <p:nvPicPr>
            <p:cNvPr id="23" name="图片 2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68445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4" name="内容占位符 2"/>
            <p:cNvSpPr txBox="1">
              <a:spLocks/>
            </p:cNvSpPr>
            <p:nvPr/>
          </p:nvSpPr>
          <p:spPr>
            <a:xfrm>
              <a:off x="1394986" y="2592376"/>
              <a:ext cx="4748650" cy="3571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新生成的磁盘</a:t>
              </a:r>
              <a:r>
                <a:rPr lang="en-US" altLang="zh-CN" dirty="0"/>
                <a:t>I/O</a:t>
              </a:r>
              <a:r>
                <a:rPr lang="zh-CN" altLang="en-US" dirty="0"/>
                <a:t>请求放入另一队列中</a:t>
              </a:r>
            </a:p>
          </p:txBody>
        </p:sp>
        <p:sp>
          <p:nvSpPr>
            <p:cNvPr id="17" name="内容占位符 2"/>
            <p:cNvSpPr txBox="1">
              <a:spLocks/>
            </p:cNvSpPr>
            <p:nvPr/>
          </p:nvSpPr>
          <p:spPr>
            <a:xfrm>
              <a:off x="1394986" y="2916240"/>
              <a:ext cx="5391592" cy="3571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所有的新请求都将被推迟到下一次扫描时处理</a:t>
              </a:r>
            </a:p>
          </p:txBody>
        </p:sp>
      </p:grpSp>
      <p:sp>
        <p:nvSpPr>
          <p:cNvPr id="10" name="标题 9">
            <a:extLst>
              <a:ext uri="{FF2B5EF4-FFF2-40B4-BE49-F238E27FC236}">
                <a16:creationId xmlns:a16="http://schemas.microsoft.com/office/drawing/2014/main" id="{41039757-79AA-9E94-CDCD-72A26B7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双队列扫描</a:t>
            </a:r>
            <a:r>
              <a:rPr lang="en-US" altLang="zh-CN" dirty="0"/>
              <a:t>(FSCAN)</a:t>
            </a:r>
            <a:r>
              <a:rPr lang="zh-CN" altLang="en-US" dirty="0"/>
              <a:t>算法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FCCC011C-CF6D-1B60-6275-D9F272A0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40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80E45E-E5E7-6518-EBB1-A6C92B71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． </a:t>
            </a:r>
            <a:r>
              <a:rPr lang="en-US" altLang="zh-CN" dirty="0"/>
              <a:t>RAID</a:t>
            </a:r>
            <a:r>
              <a:rPr lang="zh-CN" altLang="en-US" dirty="0"/>
              <a:t>（</a:t>
            </a:r>
            <a:r>
              <a:rPr lang="en-US" altLang="zh-CN" dirty="0"/>
              <a:t>Redundant Array of Inexpensive Disks)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CB98D75-7D2B-D932-FF24-9818AEA44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RAID</a:t>
            </a:r>
            <a:r>
              <a:rPr lang="zh-CN" altLang="en-US" sz="2400" dirty="0"/>
              <a:t>研究目标：通过多个并行组件获得额外的磁盘访问性能，实现多个独立的</a:t>
            </a:r>
            <a:r>
              <a:rPr lang="en-US" altLang="zh-CN" sz="2400" dirty="0"/>
              <a:t>I/O</a:t>
            </a:r>
            <a:r>
              <a:rPr lang="zh-CN" altLang="en-US" sz="2400" dirty="0"/>
              <a:t>请求可以并行处理，前提是数据信息存放在不同的磁盘中。</a:t>
            </a:r>
          </a:p>
          <a:p>
            <a:r>
              <a:rPr lang="en-US" altLang="zh-CN" sz="2400" dirty="0"/>
              <a:t>RAID</a:t>
            </a:r>
            <a:r>
              <a:rPr lang="zh-CN" altLang="en-US" sz="2400" dirty="0"/>
              <a:t>包含了</a:t>
            </a:r>
            <a:r>
              <a:rPr lang="en-US" altLang="zh-CN" sz="2400" dirty="0"/>
              <a:t>0-5</a:t>
            </a:r>
            <a:r>
              <a:rPr lang="zh-CN" altLang="en-US" sz="2400" dirty="0"/>
              <a:t>个层，它们具有不同的设计结构。其中共同点是：</a:t>
            </a:r>
          </a:p>
          <a:p>
            <a:pPr lvl="1"/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en-US" altLang="zh-CN" sz="2000" dirty="0"/>
              <a:t>RAID</a:t>
            </a:r>
            <a:r>
              <a:rPr lang="zh-CN" altLang="en-US" sz="2000" dirty="0"/>
              <a:t>是一组物理磁盘驱动器，</a:t>
            </a:r>
            <a:r>
              <a:rPr lang="en-US" altLang="zh-CN" sz="2000" dirty="0"/>
              <a:t>OS</a:t>
            </a:r>
            <a:r>
              <a:rPr lang="zh-CN" altLang="en-US" sz="2000" dirty="0"/>
              <a:t>将它看成单个。</a:t>
            </a:r>
          </a:p>
          <a:p>
            <a:pPr lvl="1"/>
            <a:r>
              <a:rPr lang="en-US" altLang="zh-CN" sz="2000" dirty="0"/>
              <a:t>2</a:t>
            </a:r>
            <a:r>
              <a:rPr lang="zh-CN" altLang="en-US" sz="2000" dirty="0"/>
              <a:t>）数据分布在物理驱动器阵列中。</a:t>
            </a:r>
          </a:p>
          <a:p>
            <a:pPr lvl="1"/>
            <a:r>
              <a:rPr lang="en-US" altLang="zh-CN" sz="2000" dirty="0"/>
              <a:t>3</a:t>
            </a:r>
            <a:r>
              <a:rPr lang="zh-CN" altLang="en-US" sz="2000" dirty="0"/>
              <a:t>）用冗余的磁盘空间保存奇偶检验信息，使数据具有可恢复性。</a:t>
            </a:r>
          </a:p>
          <a:p>
            <a:endParaRPr lang="zh-CN" altLang="en-US" sz="24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AEEB8B-0836-CFEE-8921-AECBB464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215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2A79E1-A0AA-6156-E92F-14FF36A06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具体的</a:t>
            </a:r>
            <a:r>
              <a:rPr lang="en-US" altLang="zh-CN" dirty="0"/>
              <a:t>RAID</a:t>
            </a:r>
            <a:r>
              <a:rPr lang="zh-CN" altLang="en-US" dirty="0"/>
              <a:t>分层特性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28BE44-6B5A-6585-A1FF-EFCD9824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1. RAID0</a:t>
            </a:r>
            <a:r>
              <a:rPr lang="zh-CN" altLang="en-US" sz="2400" dirty="0"/>
              <a:t>没有用冗余数据提高性能，而是用将数据存储在磁盘阵列中，提高数据访问的并行性。</a:t>
            </a:r>
          </a:p>
          <a:p>
            <a:r>
              <a:rPr lang="en-US" altLang="zh-CN" sz="2400" dirty="0"/>
              <a:t>2. RAID1-5</a:t>
            </a:r>
            <a:r>
              <a:rPr lang="zh-CN" altLang="en-US" sz="2400" dirty="0"/>
              <a:t>使用冗余数据，但其采用方法不同。</a:t>
            </a:r>
          </a:p>
          <a:p>
            <a:endParaRPr lang="zh-CN" altLang="en-US" sz="24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ADABDE-069E-6543-A6E4-77AD5D7B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54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 descr="5-1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44594"/>
            <a:ext cx="6858000" cy="429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Text Box 6"/>
          <p:cNvSpPr txBox="1">
            <a:spLocks noChangeArrowheads="1"/>
          </p:cNvSpPr>
          <p:nvPr/>
        </p:nvSpPr>
        <p:spPr bwMode="auto">
          <a:xfrm>
            <a:off x="2207481" y="6093296"/>
            <a:ext cx="77770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备份和使用的设备对</a:t>
            </a:r>
            <a:r>
              <a:rPr kumimoji="0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是隐藏的，由</a:t>
            </a:r>
            <a:r>
              <a:rPr kumimoji="0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RAID</a:t>
            </a:r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控制器完成并行操作。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5601C74-D86B-6B94-4097-F6C75E20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0-2</a:t>
            </a:r>
            <a:r>
              <a:rPr lang="zh-CN" altLang="en-US" dirty="0"/>
              <a:t>级</a:t>
            </a:r>
            <a:r>
              <a:rPr lang="en-US" altLang="zh-CN" dirty="0"/>
              <a:t>RAID</a:t>
            </a:r>
            <a:r>
              <a:rPr lang="zh-CN" altLang="en-US" dirty="0"/>
              <a:t>结构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E057A1-22F0-0447-EC7D-1666CC03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319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4" descr="5-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484784"/>
            <a:ext cx="5659690" cy="494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3D3D9461-2046-EA74-6307-940A0057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3-5</a:t>
            </a:r>
            <a:r>
              <a:rPr lang="zh-CN" altLang="en-US" dirty="0"/>
              <a:t>级</a:t>
            </a:r>
            <a:r>
              <a:rPr lang="en-US" altLang="zh-CN" dirty="0"/>
              <a:t>RAID</a:t>
            </a:r>
            <a:r>
              <a:rPr lang="zh-CN" altLang="en-US" dirty="0"/>
              <a:t>结构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5664ED-6A4D-F729-F874-63365F5E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64</a:t>
            </a:fld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52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654175D-19B0-4A61-73C6-EE3B7FCFF37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文件系统的性能思考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E507B0-547A-B8AC-B9B2-3E53402B8363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喜欢做顺序的读写以改进性能，为什么？</a:t>
            </a:r>
            <a:endParaRPr lang="en-US" altLang="zh-CN" dirty="0"/>
          </a:p>
          <a:p>
            <a:pPr lvl="1"/>
            <a:r>
              <a:rPr lang="zh-CN" altLang="en-US" dirty="0"/>
              <a:t>简单</a:t>
            </a:r>
            <a:endParaRPr lang="en-US" altLang="zh-CN" dirty="0"/>
          </a:p>
          <a:p>
            <a:pPr lvl="1"/>
            <a:r>
              <a:rPr lang="zh-CN" altLang="en-US" dirty="0"/>
              <a:t>尊重磁盘的物理特性</a:t>
            </a:r>
            <a:endParaRPr lang="en-US" altLang="zh-CN" dirty="0"/>
          </a:p>
          <a:p>
            <a:r>
              <a:rPr lang="zh-CN" altLang="en-US" dirty="0"/>
              <a:t>用户会按照什么样的方式读写磁盘呢？</a:t>
            </a:r>
            <a:endParaRPr lang="en-US" altLang="zh-CN" dirty="0"/>
          </a:p>
          <a:p>
            <a:pPr lvl="1"/>
            <a:r>
              <a:rPr lang="zh-CN" altLang="en-US" dirty="0"/>
              <a:t>执行程序</a:t>
            </a:r>
            <a:endParaRPr lang="en-US" altLang="zh-CN" dirty="0"/>
          </a:p>
          <a:p>
            <a:pPr lvl="1"/>
            <a:r>
              <a:rPr lang="zh-CN" altLang="en-US" dirty="0"/>
              <a:t>播放电影</a:t>
            </a:r>
            <a:endParaRPr lang="en-US" altLang="zh-CN" dirty="0"/>
          </a:p>
          <a:p>
            <a:pPr lvl="1"/>
            <a:r>
              <a:rPr lang="zh-CN" altLang="en-US" dirty="0"/>
              <a:t>读写数据库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A684A2-943D-1ABD-2FF2-8EECA859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0540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E56752-4723-40A1-A2FE-18AD5C5D7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  <a:defRPr/>
            </a:pPr>
            <a:fld id="{5EEFC526-8A43-41C1-B1D0-B3D20E53516B}" type="slidenum">
              <a:rPr lang="en-US" altLang="ko-KR">
                <a:solidFill>
                  <a:srgbClr val="FFFFFF"/>
                </a:solidFill>
              </a:rPr>
              <a:pPr>
                <a:buNone/>
                <a:defRPr/>
              </a:pPr>
              <a:t>66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95647-3F7B-46E1-8CF4-AA095C478E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示例：</a:t>
            </a:r>
            <a:r>
              <a:rPr lang="en-US" altLang="zh-CN" dirty="0"/>
              <a:t>elf</a:t>
            </a:r>
            <a:r>
              <a:rPr lang="zh-CN" altLang="en-US" dirty="0"/>
              <a:t>文件格式</a:t>
            </a:r>
          </a:p>
        </p:txBody>
      </p:sp>
      <p:pic>
        <p:nvPicPr>
          <p:cNvPr id="81922" name="Picture 2">
            <a:extLst>
              <a:ext uri="{FF2B5EF4-FFF2-40B4-BE49-F238E27FC236}">
                <a16:creationId xmlns:a16="http://schemas.microsoft.com/office/drawing/2014/main" id="{832FC708-541C-4DEA-92F5-A5F7F7217F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464" y="1988840"/>
            <a:ext cx="40386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4" name="Picture 4">
            <a:extLst>
              <a:ext uri="{FF2B5EF4-FFF2-40B4-BE49-F238E27FC236}">
                <a16:creationId xmlns:a16="http://schemas.microsoft.com/office/drawing/2014/main" id="{55A81A18-96E3-4511-8D7F-DC89062C9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7338"/>
            <a:ext cx="49911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96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E56752-4723-40A1-A2FE-18AD5C5D7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  <a:defRPr/>
            </a:pPr>
            <a:fld id="{5EEFC526-8A43-41C1-B1D0-B3D20E53516B}" type="slidenum">
              <a:rPr lang="en-US" altLang="ko-KR">
                <a:solidFill>
                  <a:srgbClr val="FFFFFF"/>
                </a:solidFill>
              </a:rPr>
              <a:pPr>
                <a:buNone/>
                <a:defRPr/>
              </a:pPr>
              <a:t>67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95647-3F7B-46E1-8CF4-AA095C478E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示例：</a:t>
            </a:r>
            <a:r>
              <a:rPr lang="en-US" altLang="zh-CN" dirty="0"/>
              <a:t>elf</a:t>
            </a:r>
            <a:r>
              <a:rPr lang="zh-CN" altLang="en-US" dirty="0"/>
              <a:t>文件格式</a:t>
            </a:r>
          </a:p>
        </p:txBody>
      </p:sp>
      <p:pic>
        <p:nvPicPr>
          <p:cNvPr id="81922" name="Picture 2">
            <a:extLst>
              <a:ext uri="{FF2B5EF4-FFF2-40B4-BE49-F238E27FC236}">
                <a16:creationId xmlns:a16="http://schemas.microsoft.com/office/drawing/2014/main" id="{832FC708-541C-4DEA-92F5-A5F7F7217F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464" y="1988840"/>
            <a:ext cx="40386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0" name="Picture 2">
            <a:extLst>
              <a:ext uri="{FF2B5EF4-FFF2-40B4-BE49-F238E27FC236}">
                <a16:creationId xmlns:a16="http://schemas.microsoft.com/office/drawing/2014/main" id="{BF3E8312-A98B-42F1-9FCC-43B33E72D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9138"/>
            <a:ext cx="5105069" cy="33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E56752-4723-40A1-A2FE-18AD5C5D7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  <a:defRPr/>
            </a:pPr>
            <a:fld id="{5EEFC526-8A43-41C1-B1D0-B3D20E53516B}" type="slidenum">
              <a:rPr lang="en-US" altLang="ko-KR">
                <a:solidFill>
                  <a:srgbClr val="FFFFFF"/>
                </a:solidFill>
              </a:rPr>
              <a:pPr>
                <a:buNone/>
                <a:defRPr/>
              </a:pPr>
              <a:t>68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95647-3F7B-46E1-8CF4-AA095C478E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示例：</a:t>
            </a:r>
            <a:r>
              <a:rPr lang="en-US" altLang="zh-CN" dirty="0"/>
              <a:t>elf</a:t>
            </a:r>
            <a:r>
              <a:rPr lang="zh-CN" altLang="en-US" dirty="0"/>
              <a:t>文件格式</a:t>
            </a:r>
          </a:p>
        </p:txBody>
      </p:sp>
      <p:pic>
        <p:nvPicPr>
          <p:cNvPr id="81922" name="Picture 2">
            <a:extLst>
              <a:ext uri="{FF2B5EF4-FFF2-40B4-BE49-F238E27FC236}">
                <a16:creationId xmlns:a16="http://schemas.microsoft.com/office/drawing/2014/main" id="{832FC708-541C-4DEA-92F5-A5F7F7217F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464" y="1988840"/>
            <a:ext cx="40386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6" name="Picture 2">
            <a:extLst>
              <a:ext uri="{FF2B5EF4-FFF2-40B4-BE49-F238E27FC236}">
                <a16:creationId xmlns:a16="http://schemas.microsoft.com/office/drawing/2014/main" id="{0C51BEF2-7FF1-403D-94B9-8ABA19D7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8840"/>
            <a:ext cx="42957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34A779-D5D4-4630-99F0-4E8467D6975D}"/>
              </a:ext>
            </a:extLst>
          </p:cNvPr>
          <p:cNvSpPr txBox="1"/>
          <p:nvPr/>
        </p:nvSpPr>
        <p:spPr>
          <a:xfrm>
            <a:off x="2855640" y="5877272"/>
            <a:ext cx="69847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  <a:defRPr/>
            </a:pPr>
            <a:r>
              <a:rPr lang="en-US" altLang="zh-CN" dirty="0">
                <a:solidFill>
                  <a:srgbClr val="000000"/>
                </a:solidFill>
                <a:hlinkClick r:id="rId5"/>
              </a:rPr>
              <a:t>https://cloud.tencent.com/developer/news/244988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18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  <a:defRPr/>
            </a:pPr>
            <a:fld id="{12F8587B-AA89-4747-B60B-D0DD4506EC06}" type="slidenum">
              <a:rPr lang="en-US" altLang="ko-KR">
                <a:solidFill>
                  <a:srgbClr val="FFFFFF"/>
                </a:solidFill>
                <a:ea typeface="굴림" pitchFamily="34" charset="-127"/>
              </a:rPr>
              <a:pPr>
                <a:buNone/>
                <a:defRPr/>
              </a:pPr>
              <a:t>69</a:t>
            </a:fld>
            <a:endParaRPr lang="en-US" altLang="ko-KR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Description of Media File format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pic>
        <p:nvPicPr>
          <p:cNvPr id="84994" name="Picture 2" descr="https://images2018.cnblogs.com/blog/1177848/201711/1177848-20171124105430750-15583116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916835"/>
            <a:ext cx="2447925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https://images2018.cnblogs.com/blog/1177848/201711/1177848-20171124105354187-5979514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78" y="1484784"/>
            <a:ext cx="3387253" cy="50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7" name="Object 5"/>
          <p:cNvGraphicFramePr>
            <a:graphicFrameLocks noChangeAspect="1"/>
          </p:cNvGraphicFramePr>
          <p:nvPr/>
        </p:nvGraphicFramePr>
        <p:xfrm>
          <a:off x="2422983" y="2340834"/>
          <a:ext cx="7346034" cy="3580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4" imgW="6532880" imgH="3185160" progId="Visio.Drawing.4">
                  <p:embed/>
                </p:oleObj>
              </mc:Choice>
              <mc:Fallback>
                <p:oleObj name="VISIO" r:id="rId4" imgW="6532880" imgH="3185160" progId="Visio.Drawing.4">
                  <p:embed/>
                  <p:pic>
                    <p:nvPicPr>
                      <p:cNvPr id="6246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983" y="2340834"/>
                        <a:ext cx="7346034" cy="3580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Text Box 6"/>
          <p:cNvSpPr txBox="1">
            <a:spLocks noChangeArrowheads="1"/>
          </p:cNvSpPr>
          <p:nvPr/>
        </p:nvSpPr>
        <p:spPr bwMode="auto">
          <a:xfrm>
            <a:off x="1380530" y="6005482"/>
            <a:ext cx="93959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该结构可解决不同用户间的文件重命名和文件共享问题,且具有较高的搜索速度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F9E8993-C96E-A793-007B-F0A4729B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r>
              <a:rPr lang="en-US" altLang="zh-CN" dirty="0"/>
              <a:t>(</a:t>
            </a:r>
            <a:r>
              <a:rPr lang="zh-CN" altLang="en-US" dirty="0"/>
              <a:t>文件夹</a:t>
            </a:r>
            <a:r>
              <a:rPr lang="en-US" altLang="zh-CN" dirty="0"/>
              <a:t>)</a:t>
            </a:r>
            <a:r>
              <a:rPr lang="zh-CN" altLang="en-US" dirty="0"/>
              <a:t>是文件系统中一种特殊的文件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482B50-8890-A06F-41A1-45531023F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示例：文件夹中存储了（放在该文件夹中的）文件名，以及文件在磁盘当中的起始地址。文件夹也是一种文件，其起始地始放在上一级文件夹中。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30BD6D-1FEB-3121-D09C-DC4E7F9C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7</a:t>
            </a:fld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6"/>
          <a:stretch>
            <a:fillRect/>
          </a:stretch>
        </p:blipFill>
        <p:spPr>
          <a:xfrm>
            <a:off x="-1747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215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  <a:defRPr/>
            </a:pPr>
            <a:fld id="{6C1B54AB-8530-450D-A931-984F379DBD7E}" type="slidenum">
              <a:rPr lang="en-US" altLang="ko-KR">
                <a:solidFill>
                  <a:srgbClr val="FFFFFF"/>
                </a:solidFill>
                <a:ea typeface="굴림" pitchFamily="34" charset="-127"/>
              </a:rPr>
              <a:pPr>
                <a:buNone/>
                <a:defRPr/>
              </a:pPr>
              <a:t>70</a:t>
            </a:fld>
            <a:endParaRPr lang="en-US" altLang="ko-KR" dirty="0">
              <a:solidFill>
                <a:srgbClr val="FFFFFF"/>
              </a:solidFill>
              <a:ea typeface="굴림" pitchFamily="34" charset="-127"/>
            </a:endParaRPr>
          </a:p>
        </p:txBody>
      </p:sp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Logical structure of file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pic>
        <p:nvPicPr>
          <p:cNvPr id="8200" name="Picture 11" descr="6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772819"/>
            <a:ext cx="7704138" cy="3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783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fld id="{5EEFC526-8A43-41C1-B1D0-B3D20E53516B}" type="slidenum">
              <a:rPr lang="en-US" altLang="ko-KR" smtClean="0"/>
              <a:pPr>
                <a:buNone/>
              </a:pPr>
              <a:t>71</a:t>
            </a:fld>
            <a:endParaRPr lang="en-US" altLang="ko-KR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关于文件性能的思考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喜欢</a:t>
            </a:r>
            <a:r>
              <a:rPr lang="zh-CN" altLang="en-US" b="1" dirty="0">
                <a:solidFill>
                  <a:srgbClr val="C00000"/>
                </a:solidFill>
              </a:rPr>
              <a:t>做顺序的预取</a:t>
            </a:r>
            <a:r>
              <a:rPr lang="zh-CN" altLang="en-US" dirty="0"/>
              <a:t>以改进性能</a:t>
            </a:r>
            <a:endParaRPr lang="en-US" altLang="zh-CN" dirty="0"/>
          </a:p>
          <a:p>
            <a:pPr lvl="1"/>
            <a:r>
              <a:rPr lang="zh-CN" altLang="en-US" dirty="0"/>
              <a:t>简单</a:t>
            </a:r>
            <a:endParaRPr lang="en-US" altLang="zh-CN" dirty="0"/>
          </a:p>
          <a:p>
            <a:pPr lvl="1"/>
            <a:r>
              <a:rPr lang="zh-CN" altLang="en-US" dirty="0"/>
              <a:t>尊重磁盘的物理特性</a:t>
            </a:r>
            <a:endParaRPr lang="en-US" altLang="zh-CN" dirty="0"/>
          </a:p>
          <a:p>
            <a:r>
              <a:rPr lang="zh-CN" altLang="en-US" dirty="0"/>
              <a:t>数据文件的</a:t>
            </a:r>
            <a:r>
              <a:rPr lang="zh-CN" altLang="en-US" b="1" dirty="0">
                <a:solidFill>
                  <a:srgbClr val="C00000"/>
                </a:solidFill>
              </a:rPr>
              <a:t>读取顺序是由文件格式决定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/>
            <a:r>
              <a:rPr lang="zh-CN" altLang="en-US" dirty="0"/>
              <a:t>应用程序决定使用顺序</a:t>
            </a:r>
            <a:endParaRPr lang="en-US" altLang="zh-CN" dirty="0"/>
          </a:p>
          <a:p>
            <a:pPr lvl="1"/>
            <a:r>
              <a:rPr lang="zh-CN" altLang="en-US" dirty="0"/>
              <a:t>格式的标准化以实现通用性</a:t>
            </a:r>
            <a:endParaRPr lang="en-US" altLang="zh-CN" dirty="0"/>
          </a:p>
          <a:p>
            <a:pPr lvl="1"/>
            <a:r>
              <a:rPr lang="zh-CN" altLang="en-US" dirty="0"/>
              <a:t>合理使用内存，减少</a:t>
            </a:r>
            <a:r>
              <a:rPr lang="en-US" altLang="zh-CN" dirty="0"/>
              <a:t>IO</a:t>
            </a:r>
            <a:r>
              <a:rPr lang="zh-CN" altLang="en-US" dirty="0"/>
              <a:t>访问是程序员的主要优化目标</a:t>
            </a:r>
            <a:endParaRPr lang="en-US" altLang="zh-CN" dirty="0"/>
          </a:p>
          <a:p>
            <a:r>
              <a:rPr lang="zh-CN" altLang="en-US" dirty="0"/>
              <a:t>如果二者之间存在矛盾，如何解决？</a:t>
            </a:r>
            <a:endParaRPr lang="en-US" altLang="zh-CN" dirty="0"/>
          </a:p>
          <a:p>
            <a:pPr lvl="1"/>
            <a:r>
              <a:rPr lang="zh-CN" altLang="en-US" dirty="0"/>
              <a:t>训练程序员</a:t>
            </a:r>
            <a:endParaRPr lang="en-US" altLang="zh-CN" dirty="0"/>
          </a:p>
          <a:p>
            <a:pPr lvl="1"/>
            <a:r>
              <a:rPr lang="zh-CN" altLang="en-US" dirty="0"/>
              <a:t>提供更多的程序逻辑信息（</a:t>
            </a:r>
            <a:r>
              <a:rPr lang="en-US" altLang="zh-CN" dirty="0" err="1"/>
              <a:t>fadvice</a:t>
            </a:r>
            <a:r>
              <a:rPr lang="en-US" altLang="zh-CN" dirty="0"/>
              <a:t>, </a:t>
            </a:r>
            <a:r>
              <a:rPr lang="en-US" altLang="zh-CN" dirty="0" err="1"/>
              <a:t>madvice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Bypass OS——</a:t>
            </a:r>
            <a:r>
              <a:rPr lang="zh-CN" altLang="en-US" dirty="0"/>
              <a:t>不让操作系统操作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00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37720-BC28-0C09-A52D-75BF60B85DD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文件系统的一些特殊问题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85B79D-F0B9-5588-3A14-085C7D57CEF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磁盘空间管理与容错</a:t>
            </a:r>
            <a:endParaRPr lang="en-US" altLang="zh-CN" dirty="0"/>
          </a:p>
          <a:p>
            <a:r>
              <a:rPr lang="zh-CN" altLang="en-US" dirty="0"/>
              <a:t>文件去重</a:t>
            </a:r>
            <a:endParaRPr lang="en-US" altLang="zh-CN" dirty="0"/>
          </a:p>
          <a:p>
            <a:r>
              <a:rPr lang="zh-CN" altLang="en-US" dirty="0"/>
              <a:t>多文件系统兼容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23BBC3-D366-D2F4-459B-2F3B84B9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743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Disk space management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How to allocate disk space?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宋体" panose="02010600030101010101" pitchFamily="2" charset="-122"/>
              </a:rPr>
              <a:t>Block/sector: base unit of disk space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宋体" panose="02010600030101010101" pitchFamily="2" charset="-122"/>
              </a:rPr>
              <a:t>Bitmap or list: empty blocks management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宋体" panose="02010600030101010101" pitchFamily="2" charset="-122"/>
              </a:rPr>
              <a:t>The size of sector and the data structure of empty blocks  is very important for system performance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How to distribute the content of file/directory?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宋体" panose="02010600030101010101" pitchFamily="2" charset="-122"/>
              </a:rPr>
              <a:t>Continuous and intersectant distribution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宋体" panose="02010600030101010101" pitchFamily="2" charset="-122"/>
              </a:rPr>
              <a:t>Fragment management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anose="02010600030101010101" pitchFamily="2" charset="-122"/>
              </a:rPr>
              <a:t>How to improve data security and stability?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宋体" panose="02010600030101010101" pitchFamily="2" charset="-122"/>
              </a:rPr>
              <a:t>RAID(0~5): redundant data storage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ea typeface="宋体" panose="02010600030101010101" pitchFamily="2" charset="-122"/>
              </a:rPr>
              <a:t>Check the consistency of file system </a:t>
            </a:r>
          </a:p>
        </p:txBody>
      </p:sp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9441424B-B3CF-0B55-CA5F-550BA05F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8652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Disk space allocation</a:t>
            </a:r>
            <a:r>
              <a:rPr lang="zh-CN" altLang="en-US" sz="2800" b="1" dirty="0">
                <a:solidFill>
                  <a:srgbClr val="00B0F0"/>
                </a:solidFill>
                <a:ea typeface="宋体" panose="02010600030101010101" pitchFamily="2" charset="-122"/>
              </a:rPr>
              <a:t>磁盘是有份额的</a:t>
            </a:r>
            <a:r>
              <a:rPr lang="en-US" altLang="zh-CN" sz="2800" b="1" dirty="0">
                <a:solidFill>
                  <a:srgbClr val="00B0F0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sz="2800" b="1" dirty="0">
                <a:solidFill>
                  <a:srgbClr val="00B0F0"/>
                </a:solidFill>
                <a:ea typeface="宋体" panose="02010600030101010101" pitchFamily="2" charset="-122"/>
              </a:rPr>
              <a:t>切块</a:t>
            </a:r>
            <a:endParaRPr lang="zh-CN" altLang="en-US" sz="3600" b="1" dirty="0">
              <a:solidFill>
                <a:srgbClr val="00B0F0"/>
              </a:solidFill>
              <a:ea typeface="宋体" panose="02010600030101010101" pitchFamily="2" charset="-122"/>
            </a:endParaRPr>
          </a:p>
        </p:txBody>
      </p:sp>
      <p:pic>
        <p:nvPicPr>
          <p:cNvPr id="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38" y="2198087"/>
            <a:ext cx="6409524" cy="3095238"/>
          </a:xfrm>
          <a:prstGeom prst="rect">
            <a:avLst/>
          </a:prstGeom>
          <a:noFill/>
        </p:spPr>
      </p:pic>
      <p:sp>
        <p:nvSpPr>
          <p:cNvPr id="2" name="灯片编号占位符 6">
            <a:extLst>
              <a:ext uri="{FF2B5EF4-FFF2-40B4-BE49-F238E27FC236}">
                <a16:creationId xmlns:a16="http://schemas.microsoft.com/office/drawing/2014/main" id="{1A94BC9B-B693-3D36-9128-177EFB7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74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50B8FD-9CB9-44C8-95CE-56AAEC1A51DF}"/>
              </a:ext>
            </a:extLst>
          </p:cNvPr>
          <p:cNvSpPr txBox="1"/>
          <p:nvPr/>
        </p:nvSpPr>
        <p:spPr>
          <a:xfrm>
            <a:off x="1415479" y="5322669"/>
            <a:ext cx="900100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文件系统的数据块越大，单次传输时的磁盘控制动作就越简单，传输效率越高</a:t>
            </a:r>
            <a:br>
              <a:rPr lang="en-US" altLang="zh-CN" dirty="0"/>
            </a:br>
            <a:r>
              <a:rPr lang="zh-CN" altLang="en-US" dirty="0"/>
              <a:t>但数据本身并不可能总是能够与数据块对齐，因此存储效率就越低（</a:t>
            </a:r>
            <a:r>
              <a:rPr lang="en-US" altLang="zh-CN" dirty="0" err="1"/>
              <a:t>eg</a:t>
            </a:r>
            <a:r>
              <a:rPr lang="zh-CN" altLang="en-US" dirty="0"/>
              <a:t>一个块是</a:t>
            </a:r>
            <a:r>
              <a:rPr lang="en-US" altLang="zh-CN" dirty="0"/>
              <a:t>1T</a:t>
            </a:r>
            <a:r>
              <a:rPr lang="zh-CN" altLang="en-US" dirty="0"/>
              <a:t>，放一个照片</a:t>
            </a:r>
            <a:r>
              <a:rPr lang="en-US" altLang="zh-CN" dirty="0"/>
              <a:t>/</a:t>
            </a:r>
            <a:r>
              <a:rPr lang="zh-CN" altLang="en-US" dirty="0"/>
              <a:t>电影都是只能用一次）</a:t>
            </a:r>
          </a:p>
        </p:txBody>
      </p:sp>
    </p:spTree>
    <p:extLst>
      <p:ext uri="{BB962C8B-B14F-4D97-AF65-F5344CB8AC3E}">
        <p14:creationId xmlns:p14="http://schemas.microsoft.com/office/powerpoint/2010/main" val="111222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Empty disk blocks </a:t>
            </a:r>
            <a:r>
              <a:rPr lang="en-US" altLang="zh-CN" sz="3600" b="1" dirty="0">
                <a:solidFill>
                  <a:srgbClr val="C00000"/>
                </a:solidFill>
                <a:ea typeface="宋体" panose="02010600030101010101" pitchFamily="2" charset="-122"/>
              </a:rPr>
              <a:t>management</a:t>
            </a:r>
            <a:endParaRPr lang="zh-CN" altLang="en-US" sz="3600" b="1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pic>
        <p:nvPicPr>
          <p:cNvPr id="2458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 t="42467" r="17830" b="26407"/>
          <a:stretch>
            <a:fillRect/>
          </a:stretch>
        </p:blipFill>
        <p:spPr bwMode="auto">
          <a:xfrm>
            <a:off x="2568575" y="1555925"/>
            <a:ext cx="6767785" cy="481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CE55C6-FF06-4406-17A3-4469A759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3242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Text Box 5"/>
          <p:cNvSpPr txBox="1">
            <a:spLocks noChangeArrowheads="1"/>
          </p:cNvSpPr>
          <p:nvPr/>
        </p:nvSpPr>
        <p:spPr bwMode="auto">
          <a:xfrm>
            <a:off x="2710802" y="1634868"/>
            <a:ext cx="64087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用检查文件系统状态的方法检查一致性．</a:t>
            </a:r>
          </a:p>
        </p:txBody>
      </p:sp>
      <p:pic>
        <p:nvPicPr>
          <p:cNvPr id="86020" name="Picture 6" descr="6-2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"/>
          <a:stretch/>
        </p:blipFill>
        <p:spPr bwMode="auto">
          <a:xfrm>
            <a:off x="2207568" y="1561843"/>
            <a:ext cx="7908925" cy="280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Rectangle 7"/>
          <p:cNvSpPr>
            <a:spLocks noChangeArrowheads="1"/>
          </p:cNvSpPr>
          <p:nvPr/>
        </p:nvSpPr>
        <p:spPr bwMode="auto">
          <a:xfrm>
            <a:off x="2063750" y="4508503"/>
            <a:ext cx="8243888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/>
              <a:t>通过对磁盘块的检测，发现文件系统是否正确。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CN" sz="2000" dirty="0"/>
              <a:t>(a) </a:t>
            </a:r>
            <a:r>
              <a:rPr lang="zh-CN" altLang="en-US" sz="2000" dirty="0"/>
              <a:t>一致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CN" sz="2000" dirty="0"/>
              <a:t>(b) </a:t>
            </a:r>
            <a:r>
              <a:rPr lang="zh-CN" altLang="en-US" sz="2000" dirty="0"/>
              <a:t>块丢失</a:t>
            </a:r>
            <a:r>
              <a:rPr lang="en-US" altLang="zh-CN" sz="2000" dirty="0"/>
              <a:t>----</a:t>
            </a:r>
            <a:r>
              <a:rPr lang="zh-CN" altLang="en-US" sz="2000" dirty="0"/>
              <a:t>添加到空闲块中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CN" sz="2000" dirty="0"/>
              <a:t>(c) </a:t>
            </a:r>
            <a:r>
              <a:rPr lang="zh-CN" altLang="en-US" sz="2000" dirty="0"/>
              <a:t>空闲表中有重复块</a:t>
            </a:r>
            <a:r>
              <a:rPr lang="en-US" altLang="zh-CN" sz="2000" dirty="0"/>
              <a:t>----</a:t>
            </a:r>
            <a:r>
              <a:rPr lang="zh-CN" altLang="en-US" sz="2000" dirty="0"/>
              <a:t>重置空闲表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CN" sz="2000" dirty="0"/>
              <a:t>(d) </a:t>
            </a:r>
            <a:r>
              <a:rPr lang="zh-CN" altLang="en-US" sz="2000" dirty="0"/>
              <a:t>有重复的数据块</a:t>
            </a:r>
            <a:r>
              <a:rPr lang="en-US" altLang="zh-CN" sz="2000" dirty="0"/>
              <a:t>----</a:t>
            </a:r>
            <a:r>
              <a:rPr lang="zh-CN" altLang="en-US" sz="2000" dirty="0"/>
              <a:t>拷贝到一文件中，提交用户认可</a:t>
            </a:r>
          </a:p>
        </p:txBody>
      </p:sp>
      <p:sp>
        <p:nvSpPr>
          <p:cNvPr id="86022" name="Oval 8"/>
          <p:cNvSpPr>
            <a:spLocks noChangeArrowheads="1"/>
          </p:cNvSpPr>
          <p:nvPr/>
        </p:nvSpPr>
        <p:spPr bwMode="auto">
          <a:xfrm>
            <a:off x="6527155" y="1706308"/>
            <a:ext cx="360363" cy="1152525"/>
          </a:xfrm>
          <a:prstGeom prst="ellips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6023" name="Oval 9"/>
          <p:cNvSpPr>
            <a:spLocks noChangeArrowheads="1"/>
          </p:cNvSpPr>
          <p:nvPr/>
        </p:nvSpPr>
        <p:spPr bwMode="auto">
          <a:xfrm>
            <a:off x="2782240" y="3217608"/>
            <a:ext cx="360362" cy="1152525"/>
          </a:xfrm>
          <a:prstGeom prst="ellips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86024" name="Oval 10"/>
          <p:cNvSpPr>
            <a:spLocks noChangeArrowheads="1"/>
          </p:cNvSpPr>
          <p:nvPr/>
        </p:nvSpPr>
        <p:spPr bwMode="auto">
          <a:xfrm>
            <a:off x="7103415" y="3217608"/>
            <a:ext cx="360362" cy="1152525"/>
          </a:xfrm>
          <a:prstGeom prst="ellips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12AC9-F924-EB8B-EDCE-E289CFF52E68}"/>
              </a:ext>
            </a:extLst>
          </p:cNvPr>
          <p:cNvSpPr txBox="1"/>
          <p:nvPr/>
        </p:nvSpPr>
        <p:spPr>
          <a:xfrm>
            <a:off x="9421668" y="4474393"/>
            <a:ext cx="230492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</a:rPr>
              <a:t>注意：一旦出现检测结果不一致时，</a:t>
            </a:r>
            <a:r>
              <a:rPr lang="en-US" altLang="zh-CN" dirty="0">
                <a:solidFill>
                  <a:srgbClr val="FF0000"/>
                </a:solidFill>
              </a:rPr>
              <a:t>OS</a:t>
            </a:r>
            <a:r>
              <a:rPr lang="zh-CN" altLang="en-US" dirty="0">
                <a:solidFill>
                  <a:srgbClr val="FF0000"/>
                </a:solidFill>
              </a:rPr>
              <a:t>也无法保障完全正确的修复过程，有时候修复只能靠“猜”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快速检测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——</a:t>
            </a:r>
            <a:r>
              <a:rPr lang="zh-CN" altLang="en-US" dirty="0">
                <a:solidFill>
                  <a:srgbClr val="FF0000"/>
                </a:solidFill>
              </a:rPr>
              <a:t>慢速检测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91B0670-E101-BEC2-78F5-183257F2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b)</a:t>
            </a:r>
            <a:r>
              <a:rPr lang="zh-CN" altLang="en-US" dirty="0"/>
              <a:t>文件系统的一致性检查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4F4A9-337A-2A0E-EC37-64CF6D47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76</a:t>
            </a:fld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07920C-9798-4D3F-AAB3-4ECA48080C39}"/>
              </a:ext>
            </a:extLst>
          </p:cNvPr>
          <p:cNvSpPr txBox="1"/>
          <p:nvPr/>
        </p:nvSpPr>
        <p:spPr>
          <a:xfrm>
            <a:off x="8616280" y="1044908"/>
            <a:ext cx="3066057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内存</a:t>
            </a:r>
            <a:r>
              <a:rPr lang="en-US" altLang="zh-CN" dirty="0"/>
              <a:t>——</a:t>
            </a:r>
            <a:r>
              <a:rPr lang="zh-CN" altLang="en-US" dirty="0"/>
              <a:t>通电才有数据</a:t>
            </a:r>
            <a:br>
              <a:rPr lang="en-US" altLang="zh-CN" dirty="0"/>
            </a:br>
            <a:r>
              <a:rPr lang="zh-CN" altLang="en-US" dirty="0"/>
              <a:t>磁盘</a:t>
            </a:r>
            <a:r>
              <a:rPr lang="en-US" altLang="zh-CN" dirty="0"/>
              <a:t>——</a:t>
            </a:r>
            <a:r>
              <a:rPr lang="zh-CN" altLang="en-US" dirty="0"/>
              <a:t>关电也会保存数据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C205CC-A3A5-4D44-87FA-0672C3B340C6}"/>
              </a:ext>
            </a:extLst>
          </p:cNvPr>
          <p:cNvSpPr txBox="1"/>
          <p:nvPr/>
        </p:nvSpPr>
        <p:spPr>
          <a:xfrm>
            <a:off x="327392" y="2922272"/>
            <a:ext cx="656012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1b</a:t>
            </a:r>
            <a:r>
              <a:rPr lang="zh-CN" altLang="en-US" b="1" dirty="0">
                <a:solidFill>
                  <a:srgbClr val="C00000"/>
                </a:solidFill>
              </a:rPr>
              <a:t>的翻转可能导致</a:t>
            </a:r>
            <a:r>
              <a:rPr lang="en-US" altLang="zh-CN" b="1" dirty="0">
                <a:solidFill>
                  <a:srgbClr val="C00000"/>
                </a:solidFill>
              </a:rPr>
              <a:t>2G</a:t>
            </a:r>
            <a:r>
              <a:rPr lang="zh-CN" altLang="en-US" b="1" dirty="0">
                <a:solidFill>
                  <a:srgbClr val="C00000"/>
                </a:solidFill>
              </a:rPr>
              <a:t>的块没法用</a:t>
            </a:r>
          </a:p>
        </p:txBody>
      </p:sp>
    </p:spTree>
    <p:extLst>
      <p:ext uri="{BB962C8B-B14F-4D97-AF65-F5344CB8AC3E}">
        <p14:creationId xmlns:p14="http://schemas.microsoft.com/office/powerpoint/2010/main" val="40138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961327"/>
            <a:ext cx="10801200" cy="590931"/>
          </a:xfrm>
          <a:prstGeom prst="rect">
            <a:avLst/>
          </a:prstGeom>
        </p:spPr>
        <p:txBody>
          <a:bodyPr anchor="b">
            <a:spAutoFit/>
          </a:bodyPr>
          <a:lstStyle/>
          <a:p>
            <a:pPr algn="l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５．共享文件管理实现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B95E42-9C70-03DC-BE0C-2E9071978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当文件系统中用链接实现共享时，系统目录树结构会发生变化：</a:t>
            </a:r>
          </a:p>
          <a:p>
            <a:endParaRPr lang="zh-CN" altLang="en-US" dirty="0"/>
          </a:p>
        </p:txBody>
      </p:sp>
      <p:sp>
        <p:nvSpPr>
          <p:cNvPr id="69635" name="Text Box 6"/>
          <p:cNvSpPr txBox="1">
            <a:spLocks noChangeArrowheads="1"/>
          </p:cNvSpPr>
          <p:nvPr/>
        </p:nvSpPr>
        <p:spPr bwMode="auto">
          <a:xfrm>
            <a:off x="2479146" y="5804877"/>
            <a:ext cx="82073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这时树变成了“有向无环图”，增加了文件系统复杂性．</a:t>
            </a:r>
          </a:p>
        </p:txBody>
      </p:sp>
      <p:pic>
        <p:nvPicPr>
          <p:cNvPr id="69636" name="Picture 7" descr="6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2225734"/>
            <a:ext cx="3857011" cy="350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8" name="灯片编号占位符 1"/>
          <p:cNvSpPr txBox="1">
            <a:spLocks noGrp="1"/>
          </p:cNvSpPr>
          <p:nvPr/>
        </p:nvSpPr>
        <p:spPr bwMode="auto">
          <a:xfrm>
            <a:off x="8543925" y="6164263"/>
            <a:ext cx="115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4230FCE-66F3-49EB-873C-FF3397358EE5}" type="slidenum">
              <a:rPr lang="en-US" altLang="zh-CN" sz="1200"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678D36-BE38-52CC-9D0B-836063CE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8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10221" y="1798540"/>
            <a:ext cx="4370049" cy="450131"/>
            <a:chOff x="844893" y="941286"/>
            <a:chExt cx="4370049" cy="450131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962789"/>
              <a:ext cx="407196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两个或多个文件名关联同一个文件</a:t>
              </a:r>
              <a:endParaRPr lang="en-US" altLang="zh-CN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941286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410221" y="5175142"/>
            <a:ext cx="4798677" cy="702130"/>
            <a:chOff x="844893" y="4317892"/>
            <a:chExt cx="4798677" cy="702130"/>
          </a:xfrm>
        </p:grpSpPr>
        <p:sp>
          <p:nvSpPr>
            <p:cNvPr id="25" name="内容占位符 2"/>
            <p:cNvSpPr txBox="1">
              <a:spLocks/>
            </p:cNvSpPr>
            <p:nvPr/>
          </p:nvSpPr>
          <p:spPr>
            <a:xfrm>
              <a:off x="1142976" y="4317892"/>
              <a:ext cx="450059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软链接</a:t>
              </a:r>
              <a:r>
                <a:rPr lang="en-US" altLang="zh-CN" dirty="0"/>
                <a:t>: </a:t>
              </a:r>
              <a:r>
                <a:rPr lang="zh-CN" altLang="en-US" dirty="0"/>
                <a:t>以“快捷方式”指向其他文件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4893" y="4317892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8" name="图片 27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475967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1" name="内容占位符 2"/>
            <p:cNvSpPr txBox="1">
              <a:spLocks/>
            </p:cNvSpPr>
            <p:nvPr/>
          </p:nvSpPr>
          <p:spPr>
            <a:xfrm>
              <a:off x="1394985" y="4654900"/>
              <a:ext cx="4248585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通过存储真实文件的逻辑名称来实现</a:t>
              </a:r>
              <a:endParaRPr lang="en-US" altLang="zh-CN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10221" y="4873514"/>
            <a:ext cx="4370049" cy="428628"/>
            <a:chOff x="844893" y="4016264"/>
            <a:chExt cx="4370049" cy="428628"/>
          </a:xfrm>
        </p:grpSpPr>
        <p:sp>
          <p:nvSpPr>
            <p:cNvPr id="18" name="内容占位符 2"/>
            <p:cNvSpPr txBox="1">
              <a:spLocks/>
            </p:cNvSpPr>
            <p:nvPr/>
          </p:nvSpPr>
          <p:spPr>
            <a:xfrm>
              <a:off x="1142976" y="4016264"/>
              <a:ext cx="407196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>
                  <a:solidFill>
                    <a:srgbClr val="C00000"/>
                  </a:solidFill>
                </a:rPr>
                <a:t>硬链接</a:t>
              </a:r>
              <a:r>
                <a:rPr lang="en-US" altLang="zh-CN" dirty="0"/>
                <a:t>: </a:t>
              </a:r>
              <a:r>
                <a:rPr lang="zh-CN" altLang="en-US" dirty="0"/>
                <a:t>多个文件项指向一个文件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4893" y="40162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7065890" y="2593181"/>
            <a:ext cx="166584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/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dict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/count</a:t>
            </a: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/spell/count</a:t>
            </a: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en-US" altLang="zh-CN" sz="1600" b="1" dirty="0">
              <a:solidFill>
                <a:prstClr val="black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en-US" altLang="zh-CN" sz="1600" b="1" dirty="0">
              <a:solidFill>
                <a:prstClr val="black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565428" y="2214552"/>
            <a:ext cx="3122723" cy="2428894"/>
            <a:chOff x="1000100" y="1357302"/>
            <a:chExt cx="3122723" cy="2428894"/>
          </a:xfrm>
        </p:grpSpPr>
        <p:sp>
          <p:nvSpPr>
            <p:cNvPr id="46" name="矩形 45"/>
            <p:cNvSpPr/>
            <p:nvPr/>
          </p:nvSpPr>
          <p:spPr>
            <a:xfrm>
              <a:off x="2304793" y="3162421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95270" y="3135042"/>
              <a:ext cx="3946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list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661815" y="3162421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95140" y="3135042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rade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017309" y="3162421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97309" y="3135042"/>
              <a:ext cx="3914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w7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089020" y="3382363"/>
              <a:ext cx="214314" cy="403833"/>
              <a:chOff x="3176581" y="4486287"/>
              <a:chExt cx="214314" cy="403833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71" name="直接箭头连接符 70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2730243" y="3382363"/>
              <a:ext cx="214314" cy="403833"/>
              <a:chOff x="3176581" y="4486287"/>
              <a:chExt cx="214314" cy="403833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74" name="直接箭头连接符 73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/>
            <p:cNvGrpSpPr/>
            <p:nvPr/>
          </p:nvGrpSpPr>
          <p:grpSpPr>
            <a:xfrm>
              <a:off x="2371465" y="3382363"/>
              <a:ext cx="214314" cy="403833"/>
              <a:chOff x="3176581" y="4486287"/>
              <a:chExt cx="214314" cy="403833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77" name="直接箭头连接符 76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矩形 79"/>
            <p:cNvSpPr/>
            <p:nvPr/>
          </p:nvSpPr>
          <p:spPr>
            <a:xfrm>
              <a:off x="1009623" y="2099063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00100" y="2071684"/>
              <a:ext cx="3946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list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1366645" y="2099063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83790" y="2071684"/>
              <a:ext cx="3497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all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722139" y="2099063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49872" y="2071684"/>
              <a:ext cx="3048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w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765633" y="2099063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706578" y="2071684"/>
              <a:ext cx="3946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list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3838197" y="2319005"/>
              <a:ext cx="214314" cy="403833"/>
              <a:chOff x="3176581" y="4486287"/>
              <a:chExt cx="214314" cy="403833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94" name="直接箭头连接符 93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椭圆 98"/>
            <p:cNvSpPr/>
            <p:nvPr/>
          </p:nvSpPr>
          <p:spPr>
            <a:xfrm>
              <a:off x="2857488" y="2508524"/>
              <a:ext cx="214314" cy="21431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076295" y="2319005"/>
              <a:ext cx="214314" cy="403833"/>
              <a:chOff x="3176581" y="4486287"/>
              <a:chExt cx="214314" cy="403833"/>
            </a:xfrm>
          </p:grpSpPr>
          <p:sp>
            <p:nvSpPr>
              <p:cNvPr id="108" name="椭圆 107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109" name="直接箭头连接符 108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矩形 110"/>
            <p:cNvSpPr/>
            <p:nvPr/>
          </p:nvSpPr>
          <p:spPr>
            <a:xfrm>
              <a:off x="2082384" y="2099063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001424" y="2071684"/>
              <a:ext cx="4940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50" dirty="0">
                  <a:solidFill>
                    <a:srgbClr val="11576A"/>
                  </a:solidFill>
                  <a:latin typeface="微软雅黑"/>
                  <a:ea typeface="微软雅黑"/>
                </a:rPr>
                <a:t>count</a:t>
              </a:r>
              <a:endParaRPr lang="zh-CN" altLang="en-US" sz="1100" b="1" spc="-15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3049112" y="2099063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968152" y="2071684"/>
              <a:ext cx="4940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50" dirty="0">
                  <a:solidFill>
                    <a:srgbClr val="11576A"/>
                  </a:solidFill>
                  <a:latin typeface="微软雅黑"/>
                  <a:ea typeface="微软雅黑"/>
                </a:rPr>
                <a:t>count</a:t>
              </a:r>
              <a:endParaRPr lang="zh-CN" altLang="en-US" sz="1100" b="1" spc="-15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406632" y="2099063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325672" y="2071684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50" dirty="0">
                  <a:solidFill>
                    <a:srgbClr val="11576A"/>
                  </a:solidFill>
                  <a:latin typeface="微软雅黑"/>
                  <a:ea typeface="微软雅黑"/>
                </a:rPr>
                <a:t>words</a:t>
              </a:r>
              <a:endParaRPr lang="zh-CN" altLang="en-US" sz="1100" b="1" spc="-15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2761925" y="1384352"/>
              <a:ext cx="360000" cy="212728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717621" y="1357302"/>
              <a:ext cx="4491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00" dirty="0">
                  <a:solidFill>
                    <a:srgbClr val="11576A"/>
                  </a:solidFill>
                  <a:latin typeface="微软雅黑"/>
                  <a:ea typeface="微软雅黑"/>
                </a:rPr>
                <a:t>spell</a:t>
              </a:r>
              <a:endParaRPr lang="zh-CN" altLang="en-US" sz="1100" b="1" spc="-10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2403914" y="1384352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364229" y="1362065"/>
              <a:ext cx="4491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dict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985209" y="1362065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00" dirty="0">
                  <a:solidFill>
                    <a:srgbClr val="11576A"/>
                  </a:solidFill>
                  <a:latin typeface="微软雅黑"/>
                  <a:ea typeface="微软雅黑"/>
                </a:rPr>
                <a:t>root</a:t>
              </a:r>
              <a:endParaRPr lang="zh-CN" altLang="en-US" sz="1100" b="1" spc="-10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128" name="直接箭头连接符 127"/>
            <p:cNvCxnSpPr>
              <a:stCxn id="121" idx="2"/>
            </p:cNvCxnSpPr>
            <p:nvPr/>
          </p:nvCxnSpPr>
          <p:spPr>
            <a:xfrm rot="5400000">
              <a:off x="1923363" y="1414812"/>
              <a:ext cx="456585" cy="87431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/>
            <p:cNvCxnSpPr>
              <a:stCxn id="119" idx="2"/>
              <a:endCxn id="116" idx="0"/>
            </p:cNvCxnSpPr>
            <p:nvPr/>
          </p:nvCxnSpPr>
          <p:spPr>
            <a:xfrm rot="16200000" flipH="1">
              <a:off x="3038276" y="1522838"/>
              <a:ext cx="452772" cy="64492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114" idx="2"/>
              <a:endCxn id="99" idx="7"/>
            </p:cNvCxnSpPr>
            <p:nvPr/>
          </p:nvCxnSpPr>
          <p:spPr>
            <a:xfrm rot="5400000">
              <a:off x="3024488" y="2349223"/>
              <a:ext cx="206616" cy="174759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/>
            <p:cNvCxnSpPr>
              <a:stCxn id="112" idx="2"/>
              <a:endCxn id="99" idx="1"/>
            </p:cNvCxnSpPr>
            <p:nvPr/>
          </p:nvCxnSpPr>
          <p:spPr>
            <a:xfrm rot="16200000" flipH="1">
              <a:off x="2465352" y="2116388"/>
              <a:ext cx="206616" cy="640427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rot="16200000" flipH="1">
              <a:off x="874678" y="3006950"/>
              <a:ext cx="1368000" cy="0"/>
            </a:xfrm>
            <a:prstGeom prst="line">
              <a:avLst/>
            </a:prstGeom>
            <a:ln w="28575">
              <a:solidFill>
                <a:srgbClr val="11576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/>
            <p:nvPr/>
          </p:nvCxnSpPr>
          <p:spPr>
            <a:xfrm>
              <a:off x="1545240" y="3690950"/>
              <a:ext cx="799861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85" idx="2"/>
            </p:cNvCxnSpPr>
            <p:nvPr/>
          </p:nvCxnSpPr>
          <p:spPr>
            <a:xfrm rot="16200000" flipH="1">
              <a:off x="1425900" y="2809712"/>
              <a:ext cx="952836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 flipV="1">
              <a:off x="1885934" y="3286125"/>
              <a:ext cx="396000" cy="5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rot="5400000">
              <a:off x="3299122" y="2599069"/>
              <a:ext cx="576000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10800000">
              <a:off x="2428860" y="2871788"/>
              <a:ext cx="1143008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/>
            <p:cNvCxnSpPr>
              <a:endCxn id="47" idx="0"/>
            </p:cNvCxnSpPr>
            <p:nvPr/>
          </p:nvCxnSpPr>
          <p:spPr>
            <a:xfrm rot="5400000">
              <a:off x="2288367" y="2999581"/>
              <a:ext cx="280987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264002" y="2207700"/>
            <a:ext cx="1884982" cy="1372793"/>
            <a:chOff x="1703049" y="1347783"/>
            <a:chExt cx="1884982" cy="1372793"/>
          </a:xfrm>
        </p:grpSpPr>
        <p:grpSp>
          <p:nvGrpSpPr>
            <p:cNvPr id="3" name="组合 2"/>
            <p:cNvGrpSpPr/>
            <p:nvPr/>
          </p:nvGrpSpPr>
          <p:grpSpPr>
            <a:xfrm>
              <a:off x="2367148" y="1355258"/>
              <a:ext cx="449162" cy="261610"/>
              <a:chOff x="2516439" y="1512311"/>
              <a:chExt cx="449162" cy="26161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2556314" y="1536752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79" name="TextBox 120"/>
              <p:cNvSpPr txBox="1"/>
              <p:nvPr/>
            </p:nvSpPr>
            <p:spPr>
              <a:xfrm>
                <a:off x="2516439" y="1512311"/>
                <a:ext cx="44916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 err="1">
                    <a:solidFill>
                      <a:prstClr val="black"/>
                    </a:solidFill>
                    <a:latin typeface="微软雅黑"/>
                    <a:ea typeface="微软雅黑"/>
                  </a:rPr>
                  <a:t>dict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2012217" y="2073973"/>
              <a:ext cx="494046" cy="261610"/>
              <a:chOff x="7413844" y="1494744"/>
              <a:chExt cx="494046" cy="261610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7482272" y="1515485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87" name="TextBox 111"/>
              <p:cNvSpPr txBox="1"/>
              <p:nvPr/>
            </p:nvSpPr>
            <p:spPr>
              <a:xfrm>
                <a:off x="7413844" y="1494744"/>
                <a:ext cx="4940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spc="-15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count</a:t>
                </a:r>
                <a:endParaRPr lang="zh-CN" altLang="en-US" sz="1100" b="1" spc="-15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88" name="椭圆 87"/>
            <p:cNvSpPr/>
            <p:nvPr/>
          </p:nvSpPr>
          <p:spPr>
            <a:xfrm>
              <a:off x="2856486" y="2506262"/>
              <a:ext cx="214314" cy="214314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714202" y="1347783"/>
              <a:ext cx="449162" cy="261610"/>
              <a:chOff x="7683032" y="1071536"/>
              <a:chExt cx="449162" cy="261610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7727613" y="1106836"/>
                <a:ext cx="36000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97" name="TextBox 118"/>
              <p:cNvSpPr txBox="1"/>
              <p:nvPr/>
            </p:nvSpPr>
            <p:spPr>
              <a:xfrm>
                <a:off x="7683032" y="1071536"/>
                <a:ext cx="449162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spc="-1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spell</a:t>
                </a:r>
                <a:endParaRPr lang="zh-CN" altLang="en-US" sz="1100" b="1" spc="-1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2975576" y="2078897"/>
              <a:ext cx="494046" cy="261610"/>
              <a:chOff x="7413844" y="1494744"/>
              <a:chExt cx="494046" cy="261610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7482272" y="1515485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33" name="TextBox 111"/>
              <p:cNvSpPr txBox="1"/>
              <p:nvPr/>
            </p:nvSpPr>
            <p:spPr>
              <a:xfrm>
                <a:off x="7413844" y="1494744"/>
                <a:ext cx="4940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spc="-15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count</a:t>
                </a:r>
                <a:endParaRPr lang="zh-CN" altLang="en-US" sz="1100" b="1" spc="-15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135" name="直接箭头连接符 134"/>
            <p:cNvCxnSpPr/>
            <p:nvPr/>
          </p:nvCxnSpPr>
          <p:spPr>
            <a:xfrm rot="5400000">
              <a:off x="1911911" y="1409781"/>
              <a:ext cx="456585" cy="87431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rot="16200000" flipH="1">
              <a:off x="3039185" y="1511465"/>
              <a:ext cx="452772" cy="64492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/>
            <p:cNvCxnSpPr/>
            <p:nvPr/>
          </p:nvCxnSpPr>
          <p:spPr>
            <a:xfrm rot="5400000">
              <a:off x="3020987" y="2345009"/>
              <a:ext cx="206616" cy="17475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/>
            <p:nvPr/>
          </p:nvCxnSpPr>
          <p:spPr>
            <a:xfrm rot="16200000" flipH="1">
              <a:off x="2462480" y="2112183"/>
              <a:ext cx="206616" cy="64042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3936646" y="2214552"/>
            <a:ext cx="2477871" cy="2432872"/>
            <a:chOff x="1371318" y="1357302"/>
            <a:chExt cx="2477871" cy="2432872"/>
          </a:xfrm>
        </p:grpSpPr>
        <p:grpSp>
          <p:nvGrpSpPr>
            <p:cNvPr id="98" name="组合 97"/>
            <p:cNvGrpSpPr/>
            <p:nvPr/>
          </p:nvGrpSpPr>
          <p:grpSpPr>
            <a:xfrm>
              <a:off x="2356188" y="1357302"/>
              <a:ext cx="449162" cy="261610"/>
              <a:chOff x="2516439" y="1512311"/>
              <a:chExt cx="449162" cy="261610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2556314" y="1536752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01" name="TextBox 120"/>
              <p:cNvSpPr txBox="1"/>
              <p:nvPr/>
            </p:nvSpPr>
            <p:spPr>
              <a:xfrm>
                <a:off x="2516439" y="1512311"/>
                <a:ext cx="44916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 err="1">
                    <a:solidFill>
                      <a:prstClr val="black"/>
                    </a:solidFill>
                    <a:latin typeface="微软雅黑"/>
                    <a:ea typeface="微软雅黑"/>
                  </a:rPr>
                  <a:t>dict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729767" y="2071682"/>
              <a:ext cx="357190" cy="261610"/>
              <a:chOff x="1874539" y="2224084"/>
              <a:chExt cx="357190" cy="261610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1874539" y="2251463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03" name="TextBox 84"/>
              <p:cNvSpPr txBox="1"/>
              <p:nvPr/>
            </p:nvSpPr>
            <p:spPr>
              <a:xfrm>
                <a:off x="1902272" y="2224084"/>
                <a:ext cx="3048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w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277517" y="3144481"/>
              <a:ext cx="394660" cy="261610"/>
              <a:chOff x="2441106" y="3296079"/>
              <a:chExt cx="394660" cy="261610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2457193" y="3314821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05" name="TextBox 46"/>
              <p:cNvSpPr txBox="1"/>
              <p:nvPr/>
            </p:nvSpPr>
            <p:spPr>
              <a:xfrm>
                <a:off x="2441106" y="3296079"/>
                <a:ext cx="3946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list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71318" y="2079754"/>
              <a:ext cx="360345" cy="261610"/>
              <a:chOff x="1519045" y="2236052"/>
              <a:chExt cx="360345" cy="261610"/>
            </a:xfrm>
          </p:grpSpPr>
          <p:sp>
            <p:nvSpPr>
              <p:cNvPr id="106" name="矩形 105"/>
              <p:cNvSpPr/>
              <p:nvPr/>
            </p:nvSpPr>
            <p:spPr>
              <a:xfrm>
                <a:off x="1519045" y="2251463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10" name="TextBox 82"/>
              <p:cNvSpPr txBox="1"/>
              <p:nvPr/>
            </p:nvSpPr>
            <p:spPr>
              <a:xfrm>
                <a:off x="1529614" y="2236052"/>
                <a:ext cx="3497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all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326289" y="2079754"/>
              <a:ext cx="522900" cy="261610"/>
              <a:chOff x="7693548" y="3114482"/>
              <a:chExt cx="522900" cy="261610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7776403" y="3138923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122" name="TextBox 115"/>
              <p:cNvSpPr txBox="1"/>
              <p:nvPr/>
            </p:nvSpPr>
            <p:spPr>
              <a:xfrm>
                <a:off x="7693548" y="3114482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spc="-15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words</a:t>
                </a:r>
                <a:endParaRPr lang="zh-CN" altLang="en-US" sz="1100" b="1" spc="-15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43" name="椭圆 142"/>
            <p:cNvSpPr/>
            <p:nvPr/>
          </p:nvSpPr>
          <p:spPr>
            <a:xfrm>
              <a:off x="2374496" y="3575860"/>
              <a:ext cx="214314" cy="214314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145" name="直接箭头连接符 144"/>
            <p:cNvCxnSpPr/>
            <p:nvPr/>
          </p:nvCxnSpPr>
          <p:spPr>
            <a:xfrm rot="16200000" flipH="1">
              <a:off x="2379659" y="3472362"/>
              <a:ext cx="180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/>
            <p:cNvCxnSpPr/>
            <p:nvPr/>
          </p:nvCxnSpPr>
          <p:spPr>
            <a:xfrm rot="5400000">
              <a:off x="1928233" y="1404351"/>
              <a:ext cx="456585" cy="87431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1543548" y="2324325"/>
              <a:ext cx="799861" cy="1368000"/>
              <a:chOff x="1697640" y="2475350"/>
              <a:chExt cx="799861" cy="136800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 rot="16200000" flipH="1">
                <a:off x="1027078" y="3159350"/>
                <a:ext cx="136800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箭头连接符 149"/>
              <p:cNvCxnSpPr/>
              <p:nvPr/>
            </p:nvCxnSpPr>
            <p:spPr>
              <a:xfrm>
                <a:off x="1697640" y="3843350"/>
                <a:ext cx="799861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1881395" y="2338994"/>
              <a:ext cx="396000" cy="952836"/>
              <a:chOff x="2038334" y="2485694"/>
              <a:chExt cx="396000" cy="952836"/>
            </a:xfrm>
          </p:grpSpPr>
          <p:cxnSp>
            <p:nvCxnSpPr>
              <p:cNvPr id="151" name="直接连接符 150"/>
              <p:cNvCxnSpPr/>
              <p:nvPr/>
            </p:nvCxnSpPr>
            <p:spPr>
              <a:xfrm rot="16200000" flipH="1">
                <a:off x="1578300" y="2962112"/>
                <a:ext cx="952836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箭头连接符 151"/>
              <p:cNvCxnSpPr/>
              <p:nvPr/>
            </p:nvCxnSpPr>
            <p:spPr>
              <a:xfrm flipV="1">
                <a:off x="2038334" y="3438525"/>
                <a:ext cx="396000" cy="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2424965" y="2308365"/>
              <a:ext cx="1158262" cy="829005"/>
              <a:chOff x="2581260" y="2463469"/>
              <a:chExt cx="1158262" cy="829005"/>
            </a:xfrm>
          </p:grpSpPr>
          <p:cxnSp>
            <p:nvCxnSpPr>
              <p:cNvPr id="153" name="直接连接符 152"/>
              <p:cNvCxnSpPr/>
              <p:nvPr/>
            </p:nvCxnSpPr>
            <p:spPr>
              <a:xfrm rot="5400000">
                <a:off x="3451522" y="2751469"/>
                <a:ext cx="57600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 rot="10800000">
                <a:off x="2581260" y="3024188"/>
                <a:ext cx="1143008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/>
              <p:cNvCxnSpPr/>
              <p:nvPr/>
            </p:nvCxnSpPr>
            <p:spPr>
              <a:xfrm rot="5400000">
                <a:off x="2440767" y="3151981"/>
                <a:ext cx="28098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6" name="直接箭头连接符 155"/>
            <p:cNvCxnSpPr/>
            <p:nvPr/>
          </p:nvCxnSpPr>
          <p:spPr>
            <a:xfrm rot="16200000" flipH="1">
              <a:off x="3041841" y="1517706"/>
              <a:ext cx="452772" cy="64492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4"/>
          <p:cNvSpPr txBox="1">
            <a:spLocks noChangeArrowheads="1"/>
          </p:cNvSpPr>
          <p:nvPr/>
        </p:nvSpPr>
        <p:spPr bwMode="auto">
          <a:xfrm>
            <a:off x="7053363" y="3433222"/>
            <a:ext cx="228299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endParaRPr lang="en-US" altLang="zh-CN" sz="1600" b="1" dirty="0">
              <a:solidFill>
                <a:prstClr val="black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/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dict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/w/list</a:t>
            </a: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/</a:t>
            </a:r>
            <a:r>
              <a:rPr lang="en-US" altLang="zh-CN" sz="1600" b="1" dirty="0" err="1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dict</a:t>
            </a: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/all</a:t>
            </a: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en-US" altLang="zh-CN" sz="1600" b="1" dirty="0">
                <a:solidFill>
                  <a:prstClr val="black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/spell/words/list</a:t>
            </a: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F35F8A81-1B8E-F9D5-E173-D8987E46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文件别名</a:t>
            </a:r>
          </a:p>
        </p:txBody>
      </p:sp>
      <p:sp>
        <p:nvSpPr>
          <p:cNvPr id="33" name="灯片编号占位符 32">
            <a:extLst>
              <a:ext uri="{FF2B5EF4-FFF2-40B4-BE49-F238E27FC236}">
                <a16:creationId xmlns:a16="http://schemas.microsoft.com/office/drawing/2014/main" id="{FE74FD68-E940-FFD9-0AFE-0CAF5850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78</a:t>
            </a:fld>
            <a:endParaRPr lang="zh-CN" altLang="en-US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4993D45-846C-493B-A23F-2A4CB595A064}"/>
              </a:ext>
            </a:extLst>
          </p:cNvPr>
          <p:cNvSpPr txBox="1"/>
          <p:nvPr/>
        </p:nvSpPr>
        <p:spPr>
          <a:xfrm>
            <a:off x="6329150" y="1181294"/>
            <a:ext cx="7363690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最后一个指向被删除文件时，这个文件才能被删除</a:t>
            </a:r>
          </a:p>
        </p:txBody>
      </p:sp>
    </p:spTree>
    <p:extLst>
      <p:ext uri="{BB962C8B-B14F-4D97-AF65-F5344CB8AC3E}">
        <p14:creationId xmlns:p14="http://schemas.microsoft.com/office/powerpoint/2010/main" val="405321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4" descr="6-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2781300"/>
            <a:ext cx="7123112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AutoShape 8"/>
          <p:cNvSpPr>
            <a:spLocks noChangeArrowheads="1"/>
          </p:cNvSpPr>
          <p:nvPr/>
        </p:nvSpPr>
        <p:spPr bwMode="auto">
          <a:xfrm>
            <a:off x="1774828" y="4868863"/>
            <a:ext cx="792163" cy="431800"/>
          </a:xfrm>
          <a:prstGeom prst="wedgeRectCallout">
            <a:avLst>
              <a:gd name="adj1" fmla="val 80060"/>
              <a:gd name="adj2" fmla="val -63602"/>
            </a:avLst>
          </a:prstGeom>
          <a:solidFill>
            <a:srgbClr val="FFCC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Times New Roman" panose="02020603050405020304" pitchFamily="18" charset="0"/>
              </a:rPr>
              <a:t>i</a:t>
            </a:r>
            <a:r>
              <a:rPr lang="zh-CN" altLang="en-US" sz="1600">
                <a:latin typeface="Times New Roman" panose="02020603050405020304" pitchFamily="18" charset="0"/>
              </a:rPr>
              <a:t>节点</a:t>
            </a:r>
          </a:p>
        </p:txBody>
      </p:sp>
      <p:sp>
        <p:nvSpPr>
          <p:cNvPr id="70662" name="AutoShape 10"/>
          <p:cNvSpPr>
            <a:spLocks noChangeArrowheads="1"/>
          </p:cNvSpPr>
          <p:nvPr/>
        </p:nvSpPr>
        <p:spPr bwMode="auto">
          <a:xfrm>
            <a:off x="7104063" y="5300666"/>
            <a:ext cx="1439862" cy="1152525"/>
          </a:xfrm>
          <a:prstGeom prst="wedgeRectCallout">
            <a:avLst>
              <a:gd name="adj1" fmla="val 46583"/>
              <a:gd name="adj2" fmla="val -81819"/>
            </a:avLst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dirty="0">
                <a:latin typeface="Times New Roman" panose="02020603050405020304" pitchFamily="18" charset="0"/>
              </a:rPr>
              <a:t>解决办法</a:t>
            </a:r>
            <a:r>
              <a:rPr lang="en-US" altLang="zh-CN" sz="1400" dirty="0" err="1">
                <a:latin typeface="Times New Roman" panose="02020603050405020304" pitchFamily="18" charset="0"/>
              </a:rPr>
              <a:t>i</a:t>
            </a:r>
            <a:r>
              <a:rPr lang="zh-CN" altLang="en-US" sz="1400" dirty="0">
                <a:latin typeface="Times New Roman" panose="02020603050405020304" pitchFamily="18" charset="0"/>
              </a:rPr>
              <a:t>节点不删只修改连接数；但会有记账不准。</a:t>
            </a:r>
          </a:p>
        </p:txBody>
      </p:sp>
      <p:sp>
        <p:nvSpPr>
          <p:cNvPr id="70663" name="灯片编号占位符 1"/>
          <p:cNvSpPr txBox="1">
            <a:spLocks noGrp="1"/>
          </p:cNvSpPr>
          <p:nvPr/>
        </p:nvSpPr>
        <p:spPr bwMode="auto">
          <a:xfrm>
            <a:off x="8543925" y="6164263"/>
            <a:ext cx="115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ABCE7D3E-EBCF-45EF-8D83-847878DF4C37}" type="slidenum">
              <a:rPr lang="en-US" altLang="zh-CN" sz="1200"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7CF2AF9-E6B2-86C4-067F-CE618F81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用链接实现文件共享控制（</a:t>
            </a:r>
            <a:r>
              <a:rPr lang="en-US" altLang="zh-CN" dirty="0" err="1"/>
              <a:t>i</a:t>
            </a:r>
            <a:r>
              <a:rPr lang="zh-CN" altLang="en-US" dirty="0"/>
              <a:t>节点方式）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C06BA7-D715-0505-F7BE-2C4D02124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1283169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每个文件有指向自己</a:t>
            </a:r>
            <a:r>
              <a:rPr lang="en-US" altLang="zh-CN" sz="2400" dirty="0" err="1"/>
              <a:t>i</a:t>
            </a:r>
            <a:r>
              <a:rPr lang="zh-CN" altLang="en-US" sz="2400" dirty="0"/>
              <a:t>节点的指针；</a:t>
            </a:r>
          </a:p>
          <a:p>
            <a:r>
              <a:rPr lang="zh-CN" altLang="en-US" sz="2400" dirty="0"/>
              <a:t>创建共享时多指针指向</a:t>
            </a:r>
            <a:r>
              <a:rPr lang="en-US" altLang="zh-CN" sz="2400" dirty="0" err="1"/>
              <a:t>i</a:t>
            </a:r>
            <a:r>
              <a:rPr lang="zh-CN" altLang="en-US" sz="2400" dirty="0"/>
              <a:t>节点并增加引用数；</a:t>
            </a:r>
          </a:p>
          <a:p>
            <a:r>
              <a:rPr lang="zh-CN" altLang="en-US" sz="2400" dirty="0"/>
              <a:t>当属主文件被删除并连带</a:t>
            </a:r>
            <a:r>
              <a:rPr lang="en-US" altLang="zh-CN" sz="2400" dirty="0" err="1"/>
              <a:t>i</a:t>
            </a:r>
            <a:r>
              <a:rPr lang="zh-CN" altLang="en-US" sz="2400" dirty="0"/>
              <a:t>节点删除时会出错。</a:t>
            </a:r>
          </a:p>
          <a:p>
            <a:endParaRPr lang="zh-CN" altLang="en-US" sz="24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DB20C-3E0D-D25E-A06A-07012576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79</a:t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513F6DD-BF46-4EFA-A2C0-3921928AE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94" y="0"/>
            <a:ext cx="8137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0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灯片编号占位符 1"/>
          <p:cNvSpPr txBox="1">
            <a:spLocks noGrp="1"/>
          </p:cNvSpPr>
          <p:nvPr/>
        </p:nvSpPr>
        <p:spPr bwMode="auto">
          <a:xfrm>
            <a:off x="6887738" y="5801747"/>
            <a:ext cx="115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1C531F3-B275-456E-A49B-5BD00FBD6590}" type="slidenum">
              <a:rPr lang="en-US" altLang="zh-CN" sz="1200"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B2CE12-E39A-C248-9BD8-98422968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3933056"/>
            <a:ext cx="4455795" cy="251383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EA9A612-E96C-843A-3F07-86C78486993D}"/>
              </a:ext>
            </a:extLst>
          </p:cNvPr>
          <p:cNvCxnSpPr/>
          <p:nvPr/>
        </p:nvCxnSpPr>
        <p:spPr bwMode="auto">
          <a:xfrm>
            <a:off x="4367805" y="5801747"/>
            <a:ext cx="3024758" cy="73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9D9AB23-25E7-8AC8-F72C-BE79D18083CC}"/>
              </a:ext>
            </a:extLst>
          </p:cNvPr>
          <p:cNvSpPr txBox="1"/>
          <p:nvPr/>
        </p:nvSpPr>
        <p:spPr>
          <a:xfrm>
            <a:off x="5015877" y="4211583"/>
            <a:ext cx="194421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/>
              <a:t>记录</a:t>
            </a:r>
            <a:r>
              <a:rPr lang="en-US" altLang="zh-CN" dirty="0"/>
              <a:t>a</a:t>
            </a:r>
            <a:r>
              <a:rPr lang="zh-CN" altLang="en-US" dirty="0"/>
              <a:t>为指向</a:t>
            </a:r>
            <a:r>
              <a:rPr lang="en-US" altLang="zh-CN" dirty="0"/>
              <a:t>c</a:t>
            </a:r>
            <a:r>
              <a:rPr lang="zh-CN" altLang="en-US" dirty="0"/>
              <a:t>的链接，是一种特殊类型的文件，</a:t>
            </a:r>
            <a:r>
              <a:rPr lang="en-US" altLang="zh-CN" dirty="0"/>
              <a:t>c</a:t>
            </a:r>
            <a:r>
              <a:rPr lang="zh-CN" altLang="en-US" dirty="0"/>
              <a:t>如果被删除，</a:t>
            </a:r>
            <a:r>
              <a:rPr lang="en-US" altLang="zh-CN" dirty="0"/>
              <a:t>a</a:t>
            </a:r>
            <a:r>
              <a:rPr lang="zh-CN" altLang="en-US" dirty="0"/>
              <a:t>变成无效链接，不影响系统完整性也不能加复杂度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08751A5-794C-2B08-D955-EBC6089F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采用符号链接可较好解决问题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2C9C850-56D9-F587-CDCD-61C7E424B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只有文件属主有指向</a:t>
            </a:r>
            <a:r>
              <a:rPr lang="en-US" altLang="zh-CN" sz="2400" dirty="0" err="1"/>
              <a:t>i</a:t>
            </a:r>
            <a:r>
              <a:rPr lang="zh-CN" altLang="en-US" sz="2400" dirty="0"/>
              <a:t>节点的指针</a:t>
            </a:r>
          </a:p>
          <a:p>
            <a:r>
              <a:rPr lang="zh-CN" altLang="en-US" sz="2400" dirty="0"/>
              <a:t>建立一个新文件类型</a:t>
            </a:r>
            <a:r>
              <a:rPr lang="en-US" altLang="zh-CN" sz="2400" dirty="0"/>
              <a:t>link</a:t>
            </a:r>
            <a:r>
              <a:rPr lang="zh-CN" altLang="en-US" sz="2400" dirty="0"/>
              <a:t>，用做目录管理</a:t>
            </a:r>
          </a:p>
          <a:p>
            <a:r>
              <a:rPr lang="zh-CN" altLang="en-US" sz="2400" dirty="0"/>
              <a:t>有共享需求的用户只了解找到共享文件的目录，而无指向</a:t>
            </a:r>
            <a:r>
              <a:rPr lang="en-US" altLang="zh-CN" sz="2400" dirty="0" err="1"/>
              <a:t>i</a:t>
            </a:r>
            <a:r>
              <a:rPr lang="zh-CN" altLang="en-US" sz="2400" dirty="0"/>
              <a:t>节点的指针</a:t>
            </a:r>
          </a:p>
          <a:p>
            <a:r>
              <a:rPr lang="zh-CN" altLang="en-US" sz="2400" dirty="0"/>
              <a:t>删除符号链接不会影响原文件</a:t>
            </a:r>
          </a:p>
          <a:p>
            <a:r>
              <a:rPr lang="zh-CN" altLang="en-US" sz="2400" dirty="0"/>
              <a:t>若属主删除被链接的文件，只能带来链接文件找不到正确目录文件，无大错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E03254-47FD-47D4-6A5B-C24C8BDE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80</a:t>
            </a:fld>
            <a:endParaRPr lang="zh-CN" alt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2368897" y="5155760"/>
            <a:ext cx="7399511" cy="1369582"/>
            <a:chOff x="844893" y="4298512"/>
            <a:chExt cx="4841165" cy="944284"/>
          </a:xfrm>
        </p:grpSpPr>
        <p:sp>
          <p:nvSpPr>
            <p:cNvPr id="25" name="内容占位符 2"/>
            <p:cNvSpPr txBox="1">
              <a:spLocks/>
            </p:cNvSpPr>
            <p:nvPr/>
          </p:nvSpPr>
          <p:spPr>
            <a:xfrm>
              <a:off x="1142976" y="4298512"/>
              <a:ext cx="135732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更多实践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4893" y="4298512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8" name="图片 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474029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1" name="内容占位符 2"/>
            <p:cNvSpPr txBox="1">
              <a:spLocks/>
            </p:cNvSpPr>
            <p:nvPr/>
          </p:nvSpPr>
          <p:spPr>
            <a:xfrm>
              <a:off x="1394985" y="4635520"/>
              <a:ext cx="4291073" cy="607276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限制路径可遍历文件目录的数量</a:t>
              </a:r>
              <a:br>
                <a:rPr lang="en-US" altLang="zh-CN" dirty="0"/>
              </a:br>
              <a:r>
                <a:rPr lang="zh-CN" altLang="en-US" dirty="0">
                  <a:solidFill>
                    <a:srgbClr val="C00000"/>
                  </a:solidFill>
                </a:rPr>
                <a:t>如果文件路径过长，则相信存在循环</a:t>
              </a:r>
              <a:endParaRPr lang="en-US" altLang="zh-CN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68897" y="4184658"/>
            <a:ext cx="4735215" cy="400110"/>
            <a:chOff x="844893" y="3327408"/>
            <a:chExt cx="4735215" cy="400110"/>
          </a:xfrm>
        </p:grpSpPr>
        <p:sp>
          <p:nvSpPr>
            <p:cNvPr id="18" name="内容占位符 2"/>
            <p:cNvSpPr txBox="1">
              <a:spLocks/>
            </p:cNvSpPr>
            <p:nvPr/>
          </p:nvSpPr>
          <p:spPr>
            <a:xfrm>
              <a:off x="1142976" y="3327408"/>
              <a:ext cx="4437132" cy="36988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如何保证没有循环？</a:t>
              </a:r>
              <a:r>
                <a:rPr lang="en-US" altLang="zh-CN" dirty="0">
                  <a:solidFill>
                    <a:srgbClr val="C00000"/>
                  </a:solidFill>
                </a:rPr>
                <a:t>——</a:t>
              </a:r>
              <a:r>
                <a:rPr lang="zh-CN" altLang="en-US" dirty="0">
                  <a:solidFill>
                    <a:srgbClr val="C00000"/>
                  </a:solidFill>
                </a:rPr>
                <a:t>拓扑排序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4893" y="3327408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6284404" y="2080932"/>
            <a:ext cx="303931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/avi/book/avi/book/avi/book/avi/book/avi/book/avi/book/avi/book/avi/book/avi/…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786422" y="4541848"/>
            <a:ext cx="5667032" cy="365122"/>
            <a:chOff x="1262422" y="3684598"/>
            <a:chExt cx="5667032" cy="365122"/>
          </a:xfrm>
        </p:grpSpPr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378937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394985" y="3684598"/>
              <a:ext cx="5534469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只允许到文件的链接，不允许在子目录的链接</a:t>
              </a:r>
              <a:endParaRPr lang="en-US" altLang="zh-CN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86422" y="4847564"/>
            <a:ext cx="5381280" cy="365122"/>
            <a:chOff x="1262422" y="3990314"/>
            <a:chExt cx="5381280" cy="365122"/>
          </a:xfrm>
        </p:grpSpPr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409509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7" name="内容占位符 2"/>
            <p:cNvSpPr txBox="1">
              <a:spLocks/>
            </p:cNvSpPr>
            <p:nvPr/>
          </p:nvSpPr>
          <p:spPr>
            <a:xfrm>
              <a:off x="1394985" y="3990314"/>
              <a:ext cx="5248717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增加链接时，用循环检测算法确定是否合理</a:t>
              </a:r>
              <a:endParaRPr lang="en-US" altLang="zh-CN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452662" y="1718153"/>
            <a:ext cx="4071966" cy="2425231"/>
            <a:chOff x="928662" y="860899"/>
            <a:chExt cx="4071966" cy="2425231"/>
          </a:xfrm>
        </p:grpSpPr>
        <p:sp>
          <p:nvSpPr>
            <p:cNvPr id="37" name="矩形 36"/>
            <p:cNvSpPr/>
            <p:nvPr/>
          </p:nvSpPr>
          <p:spPr>
            <a:xfrm>
              <a:off x="1081061" y="152755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33438" y="1500180"/>
              <a:ext cx="4635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text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438083" y="152755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69503" y="1500180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mail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793577" y="152755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710712" y="1500180"/>
              <a:ext cx="4940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50" dirty="0">
                  <a:solidFill>
                    <a:srgbClr val="11576A"/>
                  </a:solidFill>
                  <a:latin typeface="微软雅黑"/>
                  <a:ea typeface="微软雅黑"/>
                </a:rPr>
                <a:t>count</a:t>
              </a:r>
              <a:endParaRPr lang="zh-CN" altLang="en-US" sz="1100" b="1" spc="-15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148615" y="152755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75910" y="1509705"/>
              <a:ext cx="4716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50" dirty="0">
                  <a:solidFill>
                    <a:srgbClr val="11576A"/>
                  </a:solidFill>
                  <a:latin typeface="微软雅黑"/>
                  <a:ea typeface="微软雅黑"/>
                </a:rPr>
                <a:t>book</a:t>
              </a:r>
              <a:endParaRPr lang="zh-CN" altLang="en-US" sz="1100" b="1" spc="-15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506511" y="1747501"/>
              <a:ext cx="214314" cy="403833"/>
              <a:chOff x="3176581" y="4486287"/>
              <a:chExt cx="214314" cy="403833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63" name="直接箭头连接符 62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椭圆 64"/>
            <p:cNvSpPr/>
            <p:nvPr/>
          </p:nvSpPr>
          <p:spPr>
            <a:xfrm>
              <a:off x="928662" y="1937020"/>
              <a:ext cx="214314" cy="21431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66" name="直接箭头连接符 65"/>
            <p:cNvCxnSpPr>
              <a:endCxn id="65" idx="7"/>
            </p:cNvCxnSpPr>
            <p:nvPr/>
          </p:nvCxnSpPr>
          <p:spPr>
            <a:xfrm rot="5400000">
              <a:off x="1070900" y="1788191"/>
              <a:ext cx="220905" cy="139524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3075818" y="152755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432840" y="152755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64260" y="1500180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mail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3788334" y="152755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4143372" y="1527559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89717" y="1500180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hyp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3501268" y="1747501"/>
              <a:ext cx="214314" cy="403833"/>
              <a:chOff x="3176581" y="4486287"/>
              <a:chExt cx="214314" cy="403833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83" name="直接箭头连接符 82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矩形 29"/>
            <p:cNvSpPr/>
            <p:nvPr/>
          </p:nvSpPr>
          <p:spPr>
            <a:xfrm>
              <a:off x="2634023" y="883186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59431" y="860899"/>
              <a:ext cx="3145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tc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43069" y="860899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00" dirty="0">
                  <a:solidFill>
                    <a:srgbClr val="11576A"/>
                  </a:solidFill>
                  <a:latin typeface="微软雅黑"/>
                  <a:ea typeface="微软雅黑"/>
                </a:rPr>
                <a:t>root</a:t>
              </a:r>
              <a:endParaRPr lang="zh-CN" altLang="en-US" sz="1100" b="1" spc="-10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994581" y="883186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967596" y="860899"/>
              <a:ext cx="4074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jim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2279407" y="883186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252422" y="860899"/>
              <a:ext cx="3898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avi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708035" y="1101081"/>
              <a:ext cx="214314" cy="403833"/>
              <a:chOff x="3176581" y="4486287"/>
              <a:chExt cx="214314" cy="403833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3176581" y="4675806"/>
                <a:ext cx="214314" cy="21431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94" name="直接箭头连接符 93"/>
              <p:cNvCxnSpPr/>
              <p:nvPr/>
            </p:nvCxnSpPr>
            <p:spPr>
              <a:xfrm rot="16200000" flipH="1">
                <a:off x="3189962" y="4576287"/>
                <a:ext cx="180000" cy="0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矩形 99"/>
            <p:cNvSpPr/>
            <p:nvPr/>
          </p:nvSpPr>
          <p:spPr>
            <a:xfrm>
              <a:off x="2652697" y="2662355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643174" y="2634976"/>
              <a:ext cx="3898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avi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3009719" y="2662355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3078147" y="3071816"/>
              <a:ext cx="214314" cy="21431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106" name="直接箭头连接符 105"/>
            <p:cNvCxnSpPr/>
            <p:nvPr/>
          </p:nvCxnSpPr>
          <p:spPr>
            <a:xfrm rot="16200000" flipH="1">
              <a:off x="3091528" y="2972297"/>
              <a:ext cx="180000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矩形 106"/>
            <p:cNvSpPr/>
            <p:nvPr/>
          </p:nvSpPr>
          <p:spPr>
            <a:xfrm>
              <a:off x="4106187" y="2662355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4463209" y="2662355"/>
              <a:ext cx="357190" cy="212728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 dirty="0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423204" y="2644501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dirty="0">
                  <a:solidFill>
                    <a:srgbClr val="11576A"/>
                  </a:solidFill>
                  <a:latin typeface="微软雅黑"/>
                  <a:ea typeface="微软雅黑"/>
                </a:rPr>
                <a:t>hex</a:t>
              </a:r>
              <a:endParaRPr lang="zh-CN" altLang="en-US" sz="1100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4786314" y="3071816"/>
              <a:ext cx="214314" cy="21431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113" name="直接箭头连接符 112"/>
            <p:cNvCxnSpPr>
              <a:endCxn id="112" idx="1"/>
            </p:cNvCxnSpPr>
            <p:nvPr/>
          </p:nvCxnSpPr>
          <p:spPr>
            <a:xfrm rot="16200000" flipH="1">
              <a:off x="4615907" y="2901408"/>
              <a:ext cx="220905" cy="182682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3000364" y="1509705"/>
              <a:ext cx="4716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50" dirty="0">
                  <a:solidFill>
                    <a:srgbClr val="11576A"/>
                  </a:solidFill>
                  <a:latin typeface="微软雅黑"/>
                  <a:ea typeface="微软雅黑"/>
                </a:rPr>
                <a:t>book</a:t>
              </a:r>
              <a:endParaRPr lang="zh-CN" altLang="en-US" sz="1100" b="1" spc="-15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695694" y="1500180"/>
              <a:ext cx="5052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050" b="1" spc="-150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unhex</a:t>
              </a:r>
              <a:endParaRPr lang="zh-CN" altLang="en-US" sz="1050" b="1" spc="-15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915896" y="2638755"/>
              <a:ext cx="4940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100" b="1" spc="-150" dirty="0">
                  <a:solidFill>
                    <a:srgbClr val="11576A"/>
                  </a:solidFill>
                  <a:latin typeface="微软雅黑"/>
                  <a:ea typeface="微软雅黑"/>
                </a:rPr>
                <a:t>count</a:t>
              </a:r>
              <a:endParaRPr lang="zh-CN" altLang="en-US" sz="1100" b="1" spc="-15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019546" y="2633747"/>
              <a:ext cx="5052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sz="1050" b="1" spc="-150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unhex</a:t>
              </a:r>
              <a:endParaRPr lang="zh-CN" altLang="en-US" sz="1050" b="1" spc="-150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857620" y="3071816"/>
              <a:ext cx="214314" cy="21431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122" name="直接箭头连接符 121"/>
            <p:cNvCxnSpPr>
              <a:stCxn id="117" idx="2"/>
              <a:endCxn id="119" idx="7"/>
            </p:cNvCxnSpPr>
            <p:nvPr/>
          </p:nvCxnSpPr>
          <p:spPr>
            <a:xfrm rot="5400000">
              <a:off x="4048595" y="2879616"/>
              <a:ext cx="215539" cy="231632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>
              <a:stCxn id="115" idx="2"/>
              <a:endCxn id="119" idx="0"/>
            </p:cNvCxnSpPr>
            <p:nvPr/>
          </p:nvCxnSpPr>
          <p:spPr>
            <a:xfrm rot="16200000" flipH="1">
              <a:off x="3297692" y="2404731"/>
              <a:ext cx="1317720" cy="16449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74" idx="2"/>
            </p:cNvCxnSpPr>
            <p:nvPr/>
          </p:nvCxnSpPr>
          <p:spPr>
            <a:xfrm rot="16200000" flipH="1">
              <a:off x="3946895" y="2130795"/>
              <a:ext cx="886160" cy="148149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>
              <a:stCxn id="90" idx="2"/>
            </p:cNvCxnSpPr>
            <p:nvPr/>
          </p:nvCxnSpPr>
          <p:spPr>
            <a:xfrm rot="5400000">
              <a:off x="1918279" y="987311"/>
              <a:ext cx="393871" cy="664267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/>
            <p:cNvCxnSpPr>
              <a:stCxn id="88" idx="2"/>
              <a:endCxn id="70" idx="0"/>
            </p:cNvCxnSpPr>
            <p:nvPr/>
          </p:nvCxnSpPr>
          <p:spPr>
            <a:xfrm rot="16200000" flipH="1">
              <a:off x="3200872" y="1092974"/>
              <a:ext cx="377671" cy="436739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44" idx="2"/>
            </p:cNvCxnSpPr>
            <p:nvPr/>
          </p:nvCxnSpPr>
          <p:spPr>
            <a:xfrm rot="16200000" flipH="1">
              <a:off x="2052944" y="2030083"/>
              <a:ext cx="849965" cy="332428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/>
            <p:cNvCxnSpPr>
              <a:stCxn id="114" idx="2"/>
            </p:cNvCxnSpPr>
            <p:nvPr/>
          </p:nvCxnSpPr>
          <p:spPr>
            <a:xfrm rot="5400000">
              <a:off x="2690431" y="2090784"/>
              <a:ext cx="865205" cy="226266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rot="16200000" flipH="1">
              <a:off x="1237735" y="2466433"/>
              <a:ext cx="1440000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/>
            <p:nvPr/>
          </p:nvCxnSpPr>
          <p:spPr>
            <a:xfrm>
              <a:off x="1955781" y="3173734"/>
              <a:ext cx="1116000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101" idx="2"/>
            </p:cNvCxnSpPr>
            <p:nvPr/>
          </p:nvCxnSpPr>
          <p:spPr>
            <a:xfrm rot="5400000">
              <a:off x="2774298" y="2960387"/>
              <a:ext cx="127602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H="1">
              <a:off x="2211846" y="3016197"/>
              <a:ext cx="643207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43"/>
            <p:cNvCxnSpPr/>
            <p:nvPr/>
          </p:nvCxnSpPr>
          <p:spPr>
            <a:xfrm rot="5400000" flipH="1" flipV="1">
              <a:off x="1591805" y="2376813"/>
              <a:ext cx="1262065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309694" y="1718153"/>
            <a:ext cx="1237685" cy="2163289"/>
            <a:chOff x="1785690" y="860899"/>
            <a:chExt cx="1237685" cy="2163289"/>
          </a:xfrm>
        </p:grpSpPr>
        <p:grpSp>
          <p:nvGrpSpPr>
            <p:cNvPr id="2" name="组合 1"/>
            <p:cNvGrpSpPr/>
            <p:nvPr/>
          </p:nvGrpSpPr>
          <p:grpSpPr>
            <a:xfrm>
              <a:off x="2633525" y="2643333"/>
              <a:ext cx="389850" cy="261610"/>
              <a:chOff x="2415477" y="1011145"/>
              <a:chExt cx="389850" cy="261610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2431807" y="1035586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76" name="TextBox 89"/>
              <p:cNvSpPr txBox="1"/>
              <p:nvPr/>
            </p:nvSpPr>
            <p:spPr>
              <a:xfrm>
                <a:off x="2415477" y="1011145"/>
                <a:ext cx="3898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 err="1">
                    <a:solidFill>
                      <a:prstClr val="black"/>
                    </a:solidFill>
                    <a:latin typeface="微软雅黑"/>
                    <a:ea typeface="微软雅黑"/>
                  </a:rPr>
                  <a:t>avi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097014" y="1509705"/>
              <a:ext cx="471604" cy="261610"/>
              <a:chOff x="2243808" y="1662105"/>
              <a:chExt cx="471604" cy="261610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2301015" y="1679959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79" name="TextBox 43"/>
              <p:cNvSpPr txBox="1"/>
              <p:nvPr/>
            </p:nvSpPr>
            <p:spPr>
              <a:xfrm>
                <a:off x="2243808" y="1662105"/>
                <a:ext cx="4716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spc="-15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book</a:t>
                </a:r>
                <a:endParaRPr lang="zh-CN" altLang="en-US" sz="1100" b="1" spc="-15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2265915" y="860899"/>
              <a:ext cx="389850" cy="261610"/>
              <a:chOff x="2795574" y="2790314"/>
              <a:chExt cx="389850" cy="261610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2805097" y="2814755"/>
                <a:ext cx="357190" cy="212728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 dirty="0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sp>
            <p:nvSpPr>
              <p:cNvPr id="85" name="TextBox 100"/>
              <p:cNvSpPr txBox="1"/>
              <p:nvPr/>
            </p:nvSpPr>
            <p:spPr>
              <a:xfrm>
                <a:off x="2795574" y="2790314"/>
                <a:ext cx="3898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sz="1100" b="1" dirty="0" err="1">
                    <a:solidFill>
                      <a:prstClr val="black"/>
                    </a:solidFill>
                    <a:latin typeface="微软雅黑"/>
                    <a:ea typeface="微软雅黑"/>
                  </a:rPr>
                  <a:t>avi</a:t>
                </a:r>
                <a:endParaRPr lang="zh-CN" altLang="en-US" sz="1100" b="1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86" name="直接箭头连接符 85"/>
            <p:cNvCxnSpPr/>
            <p:nvPr/>
          </p:nvCxnSpPr>
          <p:spPr>
            <a:xfrm rot="5400000">
              <a:off x="1920888" y="980200"/>
              <a:ext cx="393871" cy="66426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 rot="16200000" flipH="1">
              <a:off x="2051218" y="2020531"/>
              <a:ext cx="849965" cy="33242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2199078" y="1745780"/>
              <a:ext cx="643207" cy="1278408"/>
              <a:chOff x="2357158" y="1898180"/>
              <a:chExt cx="643207" cy="1278408"/>
            </a:xfrm>
          </p:grpSpPr>
          <p:cxnSp>
            <p:nvCxnSpPr>
              <p:cNvPr id="96" name="直接连接符 95"/>
              <p:cNvCxnSpPr/>
              <p:nvPr/>
            </p:nvCxnSpPr>
            <p:spPr>
              <a:xfrm rot="5400000">
                <a:off x="2926698" y="3112787"/>
                <a:ext cx="127602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2357158" y="3168597"/>
                <a:ext cx="643207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/>
              <p:cNvCxnSpPr/>
              <p:nvPr/>
            </p:nvCxnSpPr>
            <p:spPr>
              <a:xfrm rot="5400000" flipH="1" flipV="1">
                <a:off x="1744205" y="2529213"/>
                <a:ext cx="126206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标题 21">
            <a:extLst>
              <a:ext uri="{FF2B5EF4-FFF2-40B4-BE49-F238E27FC236}">
                <a16:creationId xmlns:a16="http://schemas.microsoft.com/office/drawing/2014/main" id="{8425261A-CDE3-A31A-E900-5DAC4671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文件目录中的循环</a:t>
            </a: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A5167480-EB31-B0C4-FE0C-43A1CEAB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81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8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95400" y="1552258"/>
            <a:ext cx="6727503" cy="428628"/>
            <a:chOff x="844893" y="742258"/>
            <a:chExt cx="6727503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742258"/>
              <a:ext cx="642942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名字解析</a:t>
              </a:r>
              <a:r>
                <a:rPr lang="en-US" altLang="zh-CN" dirty="0"/>
                <a:t>: </a:t>
              </a:r>
              <a:r>
                <a:rPr lang="zh-CN" altLang="en-US" dirty="0"/>
                <a:t>把逻辑名字转换成物理资源（如文件）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742258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 rot="16200000" flipH="1">
            <a:off x="-7536741" y="3063987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112925" y="1890398"/>
            <a:ext cx="7630058" cy="358322"/>
            <a:chOff x="1262422" y="1080398"/>
            <a:chExt cx="7630058" cy="358322"/>
          </a:xfrm>
        </p:grpSpPr>
        <p:pic>
          <p:nvPicPr>
            <p:cNvPr id="33" name="图片 3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118517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4" name="内容占位符 2"/>
            <p:cNvSpPr txBox="1">
              <a:spLocks/>
            </p:cNvSpPr>
            <p:nvPr/>
          </p:nvSpPr>
          <p:spPr>
            <a:xfrm>
              <a:off x="1394985" y="1080398"/>
              <a:ext cx="7497495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依据路径名，在文件系统中找到实际文件位置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12925" y="2218560"/>
            <a:ext cx="4166834" cy="358322"/>
            <a:chOff x="1262422" y="1408560"/>
            <a:chExt cx="4166834" cy="358322"/>
          </a:xfrm>
        </p:grpSpPr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15133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6" name="内容占位符 2"/>
            <p:cNvSpPr txBox="1">
              <a:spLocks/>
            </p:cNvSpPr>
            <p:nvPr/>
          </p:nvSpPr>
          <p:spPr>
            <a:xfrm>
              <a:off x="1394985" y="1408560"/>
              <a:ext cx="4034271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遍历文件目录直到找到目标文件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5400" y="2532208"/>
            <a:ext cx="3155603" cy="428628"/>
            <a:chOff x="844893" y="1722208"/>
            <a:chExt cx="3155603" cy="428628"/>
          </a:xfrm>
        </p:grpSpPr>
        <p:sp>
          <p:nvSpPr>
            <p:cNvPr id="25" name="内容占位符 2"/>
            <p:cNvSpPr txBox="1">
              <a:spLocks/>
            </p:cNvSpPr>
            <p:nvPr/>
          </p:nvSpPr>
          <p:spPr>
            <a:xfrm>
              <a:off x="1142976" y="1722208"/>
              <a:ext cx="285752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举例</a:t>
              </a:r>
              <a:r>
                <a:rPr lang="en-US" altLang="zh-CN" dirty="0"/>
                <a:t>: </a:t>
              </a:r>
              <a:r>
                <a:rPr lang="zh-CN" altLang="en-US" dirty="0"/>
                <a:t>解析</a:t>
              </a:r>
              <a:r>
                <a:rPr lang="en-US" altLang="zh-CN" dirty="0"/>
                <a:t>“/bin/</a:t>
              </a:r>
              <a:r>
                <a:rPr lang="en-US" altLang="zh-CN" dirty="0" err="1"/>
                <a:t>ls</a:t>
              </a:r>
              <a:r>
                <a:rPr lang="en-US" altLang="zh-CN" dirty="0"/>
                <a:t>”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4893" y="1722208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12925" y="2869216"/>
            <a:ext cx="4809776" cy="365122"/>
            <a:chOff x="1262422" y="2059216"/>
            <a:chExt cx="4809776" cy="365122"/>
          </a:xfrm>
        </p:grpSpPr>
        <p:pic>
          <p:nvPicPr>
            <p:cNvPr id="28" name="图片 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16399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1" name="内容占位符 2"/>
            <p:cNvSpPr txBox="1">
              <a:spLocks/>
            </p:cNvSpPr>
            <p:nvPr/>
          </p:nvSpPr>
          <p:spPr>
            <a:xfrm>
              <a:off x="1394985" y="2059216"/>
              <a:ext cx="4677213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读取根目录的文件头</a:t>
              </a:r>
              <a:r>
                <a:rPr lang="en-US" altLang="zh-CN" dirty="0"/>
                <a:t> (</a:t>
              </a:r>
              <a:r>
                <a:rPr lang="zh-CN" altLang="en-US" dirty="0"/>
                <a:t>在磁盘固定位置）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12925" y="3194119"/>
            <a:ext cx="5181786" cy="365122"/>
            <a:chOff x="1262422" y="2363345"/>
            <a:chExt cx="5181786" cy="365122"/>
          </a:xfrm>
        </p:grpSpPr>
        <p:pic>
          <p:nvPicPr>
            <p:cNvPr id="50" name="图片 4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468121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1" name="内容占位符 2"/>
            <p:cNvSpPr txBox="1">
              <a:spLocks/>
            </p:cNvSpPr>
            <p:nvPr/>
          </p:nvSpPr>
          <p:spPr>
            <a:xfrm>
              <a:off x="1394985" y="2363345"/>
              <a:ext cx="5049223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读取根目录的数据块</a:t>
              </a:r>
              <a:r>
                <a:rPr lang="zh-CN" altLang="zh-CN" dirty="0"/>
                <a:t>，</a:t>
              </a:r>
              <a:r>
                <a:rPr lang="zh-CN" altLang="en-US" dirty="0"/>
                <a:t>搜索</a:t>
              </a:r>
              <a:r>
                <a:rPr lang="en-US" altLang="zh-CN" dirty="0"/>
                <a:t>“bin”</a:t>
              </a:r>
              <a:r>
                <a:rPr lang="zh-CN" altLang="en-US" dirty="0"/>
                <a:t>项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12925" y="3472012"/>
            <a:ext cx="2595198" cy="365122"/>
            <a:chOff x="1262422" y="2683780"/>
            <a:chExt cx="2595198" cy="365122"/>
          </a:xfrm>
        </p:grpSpPr>
        <p:pic>
          <p:nvPicPr>
            <p:cNvPr id="37" name="图片 3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278855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8" name="内容占位符 2"/>
            <p:cNvSpPr txBox="1">
              <a:spLocks/>
            </p:cNvSpPr>
            <p:nvPr/>
          </p:nvSpPr>
          <p:spPr>
            <a:xfrm>
              <a:off x="1394985" y="2683780"/>
              <a:ext cx="2462635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读取</a:t>
              </a:r>
              <a:r>
                <a:rPr lang="en-US" altLang="zh-CN" dirty="0"/>
                <a:t>bin</a:t>
              </a:r>
              <a:r>
                <a:rPr lang="zh-CN" altLang="en-US" dirty="0"/>
                <a:t>的文件头</a:t>
              </a:r>
              <a:endParaRPr lang="en-US" altLang="zh-CN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2925" y="3797909"/>
            <a:ext cx="4166834" cy="365122"/>
            <a:chOff x="1262422" y="2987909"/>
            <a:chExt cx="4166834" cy="365122"/>
          </a:xfrm>
        </p:grpSpPr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3092685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4" name="内容占位符 2"/>
            <p:cNvSpPr txBox="1">
              <a:spLocks/>
            </p:cNvSpPr>
            <p:nvPr/>
          </p:nvSpPr>
          <p:spPr>
            <a:xfrm>
              <a:off x="1394985" y="2987909"/>
              <a:ext cx="4034271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读取</a:t>
              </a:r>
              <a:r>
                <a:rPr lang="en-US" altLang="zh-CN" dirty="0"/>
                <a:t>bin</a:t>
              </a:r>
              <a:r>
                <a:rPr lang="zh-CN" altLang="en-US" dirty="0"/>
                <a:t>的数据块</a:t>
              </a:r>
              <a:r>
                <a:rPr lang="en-US" altLang="zh-CN" dirty="0"/>
                <a:t>; </a:t>
              </a:r>
              <a:r>
                <a:rPr lang="zh-CN" altLang="en-US" dirty="0"/>
                <a:t>搜索</a:t>
              </a:r>
              <a:r>
                <a:rPr lang="en-US" altLang="zh-CN" dirty="0"/>
                <a:t>“</a:t>
              </a:r>
              <a:r>
                <a:rPr lang="en-US" altLang="zh-CN" dirty="0" err="1"/>
                <a:t>ls</a:t>
              </a:r>
              <a:r>
                <a:rPr lang="en-US" altLang="zh-CN" dirty="0"/>
                <a:t>”</a:t>
              </a:r>
              <a:r>
                <a:rPr lang="zh-CN" altLang="en-US" dirty="0"/>
                <a:t>顶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12925" y="4104976"/>
            <a:ext cx="2595198" cy="365122"/>
            <a:chOff x="1262422" y="3294976"/>
            <a:chExt cx="2595198" cy="365122"/>
          </a:xfrm>
        </p:grpSpPr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339975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6" name="内容占位符 2"/>
            <p:cNvSpPr txBox="1">
              <a:spLocks/>
            </p:cNvSpPr>
            <p:nvPr/>
          </p:nvSpPr>
          <p:spPr>
            <a:xfrm>
              <a:off x="1394985" y="3294976"/>
              <a:ext cx="2462635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读取</a:t>
              </a:r>
              <a:r>
                <a:rPr lang="en-US" altLang="zh-CN" dirty="0" err="1"/>
                <a:t>ls</a:t>
              </a:r>
              <a:r>
                <a:rPr lang="zh-CN" altLang="en-US" dirty="0"/>
                <a:t>的文件头</a:t>
              </a:r>
              <a:endParaRPr lang="en-US" altLang="zh-CN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95400" y="4438806"/>
            <a:ext cx="3012727" cy="428628"/>
            <a:chOff x="844893" y="3628806"/>
            <a:chExt cx="3012727" cy="428628"/>
          </a:xfrm>
        </p:grpSpPr>
        <p:sp>
          <p:nvSpPr>
            <p:cNvPr id="47" name="内容占位符 2"/>
            <p:cNvSpPr txBox="1">
              <a:spLocks/>
            </p:cNvSpPr>
            <p:nvPr/>
          </p:nvSpPr>
          <p:spPr>
            <a:xfrm>
              <a:off x="1142976" y="3628806"/>
              <a:ext cx="271464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当前工作目录</a:t>
              </a:r>
              <a:r>
                <a:rPr lang="en-US" altLang="zh-CN" dirty="0"/>
                <a:t> (PWD)</a:t>
              </a:r>
              <a:endParaRPr lang="zh-CN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44893" y="3628806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12925" y="4776946"/>
            <a:ext cx="5809908" cy="358322"/>
            <a:chOff x="1262422" y="3966946"/>
            <a:chExt cx="5809908" cy="358322"/>
          </a:xfrm>
        </p:grpSpPr>
        <p:pic>
          <p:nvPicPr>
            <p:cNvPr id="49" name="图片 4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407172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2" name="内容占位符 2"/>
            <p:cNvSpPr txBox="1">
              <a:spLocks/>
            </p:cNvSpPr>
            <p:nvPr/>
          </p:nvSpPr>
          <p:spPr>
            <a:xfrm>
              <a:off x="1394985" y="3966946"/>
              <a:ext cx="5677345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每个进程都会指向一个文件目录用于解析文件名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12925" y="5105108"/>
            <a:ext cx="5595594" cy="571486"/>
            <a:chOff x="1262422" y="4295108"/>
            <a:chExt cx="5595594" cy="571486"/>
          </a:xfrm>
        </p:grpSpPr>
        <p:pic>
          <p:nvPicPr>
            <p:cNvPr id="53" name="图片 5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422" y="439988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4" name="内容占位符 2"/>
            <p:cNvSpPr txBox="1">
              <a:spLocks/>
            </p:cNvSpPr>
            <p:nvPr/>
          </p:nvSpPr>
          <p:spPr>
            <a:xfrm>
              <a:off x="1394985" y="4295108"/>
              <a:ext cx="5463031" cy="571486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允许用户指定相对路径来代替绝对路径</a:t>
              </a:r>
              <a:endParaRPr lang="en-US" altLang="zh-CN" dirty="0"/>
            </a:p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如，用</a:t>
              </a:r>
              <a:r>
                <a:rPr lang="en-US" altLang="zh-CN" dirty="0"/>
                <a:t> PWD=“/bin” </a:t>
              </a:r>
              <a:r>
                <a:rPr lang="zh-CN" altLang="en-US" dirty="0"/>
                <a:t>能够解析</a:t>
              </a:r>
              <a:r>
                <a:rPr lang="en-US" altLang="zh-CN" dirty="0"/>
                <a:t> “</a:t>
              </a:r>
              <a:r>
                <a:rPr lang="en-US" altLang="zh-CN" dirty="0" err="1"/>
                <a:t>ls</a:t>
              </a:r>
              <a:r>
                <a:rPr lang="en-US" altLang="zh-CN" dirty="0"/>
                <a:t>”</a:t>
              </a:r>
              <a:endParaRPr lang="zh-CN" altLang="en-US" dirty="0"/>
            </a:p>
          </p:txBody>
        </p:sp>
      </p:grpSp>
      <p:sp>
        <p:nvSpPr>
          <p:cNvPr id="19" name="标题 18">
            <a:extLst>
              <a:ext uri="{FF2B5EF4-FFF2-40B4-BE49-F238E27FC236}">
                <a16:creationId xmlns:a16="http://schemas.microsoft.com/office/drawing/2014/main" id="{812ED99F-76D1-3F1F-9741-5AC0B022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名字解析（路径遍历）</a:t>
            </a: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CAF31B9C-11BF-8C76-582F-95F20570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19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CB3E7B-2DFB-360F-3963-78A5DB2C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文件共享还需要访问类型和权限的支持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084D541-A442-69C7-EA5D-6DA7DC4F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在具有共享机制文件系统中，要设置文件访问类型及文件权限，才可保证多个用户间的有效文件共享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400" dirty="0"/>
              <a:t>文件访问类型：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读</a:t>
            </a:r>
            <a:r>
              <a:rPr lang="en-US" altLang="zh-CN" dirty="0"/>
              <a:t>read：</a:t>
            </a:r>
            <a:r>
              <a:rPr lang="zh-CN" altLang="en-US" dirty="0"/>
              <a:t>可读出文件内容；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写</a:t>
            </a:r>
            <a:r>
              <a:rPr lang="en-US" altLang="zh-CN" dirty="0"/>
              <a:t>write（</a:t>
            </a:r>
            <a:r>
              <a:rPr lang="zh-CN" altLang="en-US" dirty="0"/>
              <a:t>修改</a:t>
            </a:r>
            <a:r>
              <a:rPr lang="en-US" altLang="zh-CN" dirty="0"/>
              <a:t>update</a:t>
            </a:r>
            <a:r>
              <a:rPr lang="zh-CN" altLang="en-US" dirty="0"/>
              <a:t>或添加</a:t>
            </a:r>
            <a:r>
              <a:rPr lang="en-US" altLang="zh-CN" dirty="0"/>
              <a:t>append）：</a:t>
            </a:r>
            <a:r>
              <a:rPr lang="zh-CN" altLang="en-US" dirty="0"/>
              <a:t>可把数据写入文件；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执行</a:t>
            </a:r>
            <a:r>
              <a:rPr lang="en-US" altLang="zh-CN" dirty="0"/>
              <a:t>execute：</a:t>
            </a:r>
            <a:r>
              <a:rPr lang="zh-CN" altLang="en-US" dirty="0"/>
              <a:t>可由系统读出文件内容，作为代码执行；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删除</a:t>
            </a:r>
            <a:r>
              <a:rPr lang="en-US" altLang="zh-CN" dirty="0"/>
              <a:t>delete：</a:t>
            </a:r>
            <a:r>
              <a:rPr lang="zh-CN" altLang="en-US" dirty="0"/>
              <a:t>可删除文件；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修改访问权限</a:t>
            </a:r>
            <a:r>
              <a:rPr lang="en-US" altLang="zh-CN" dirty="0"/>
              <a:t>change protection：</a:t>
            </a:r>
            <a:r>
              <a:rPr lang="zh-CN" altLang="en-US" dirty="0"/>
              <a:t>修改文件属主或访问权限</a:t>
            </a:r>
          </a:p>
          <a:p>
            <a:endParaRPr lang="zh-CN" altLang="en-US" sz="28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4DC4D-48EF-3AE1-96FB-2775089A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83</a:t>
            </a:fld>
            <a:endParaRPr lang="zh-CN" alt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1" name="Group 5"/>
          <p:cNvGrpSpPr>
            <a:grpSpLocks/>
          </p:cNvGrpSpPr>
          <p:nvPr/>
        </p:nvGrpSpPr>
        <p:grpSpPr bwMode="auto">
          <a:xfrm>
            <a:off x="2718594" y="3919568"/>
            <a:ext cx="6400800" cy="2066577"/>
            <a:chOff x="864" y="2736"/>
            <a:chExt cx="4032" cy="1450"/>
          </a:xfrm>
        </p:grpSpPr>
        <p:sp>
          <p:nvSpPr>
            <p:cNvPr id="73732" name="Rectangle 6"/>
            <p:cNvSpPr>
              <a:spLocks noChangeArrowheads="1"/>
            </p:cNvSpPr>
            <p:nvPr/>
          </p:nvSpPr>
          <p:spPr bwMode="auto">
            <a:xfrm>
              <a:off x="864" y="2736"/>
              <a:ext cx="4032" cy="14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33" name="Line 7"/>
            <p:cNvSpPr>
              <a:spLocks noChangeShapeType="1"/>
            </p:cNvSpPr>
            <p:nvPr/>
          </p:nvSpPr>
          <p:spPr bwMode="auto">
            <a:xfrm>
              <a:off x="864" y="3072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34" name="Line 8"/>
            <p:cNvSpPr>
              <a:spLocks noChangeShapeType="1"/>
            </p:cNvSpPr>
            <p:nvPr/>
          </p:nvSpPr>
          <p:spPr bwMode="auto">
            <a:xfrm>
              <a:off x="864" y="3456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35" name="Line 9"/>
            <p:cNvSpPr>
              <a:spLocks noChangeShapeType="1"/>
            </p:cNvSpPr>
            <p:nvPr/>
          </p:nvSpPr>
          <p:spPr bwMode="auto">
            <a:xfrm>
              <a:off x="864" y="3888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36" name="Line 10"/>
            <p:cNvSpPr>
              <a:spLocks noChangeShapeType="1"/>
            </p:cNvSpPr>
            <p:nvPr/>
          </p:nvSpPr>
          <p:spPr bwMode="auto">
            <a:xfrm>
              <a:off x="1632" y="2736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37" name="Line 11"/>
            <p:cNvSpPr>
              <a:spLocks noChangeShapeType="1"/>
            </p:cNvSpPr>
            <p:nvPr/>
          </p:nvSpPr>
          <p:spPr bwMode="auto">
            <a:xfrm>
              <a:off x="2352" y="2736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38" name="Line 12"/>
            <p:cNvSpPr>
              <a:spLocks noChangeShapeType="1"/>
            </p:cNvSpPr>
            <p:nvPr/>
          </p:nvSpPr>
          <p:spPr bwMode="auto">
            <a:xfrm>
              <a:off x="3120" y="2736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39" name="Line 13"/>
            <p:cNvSpPr>
              <a:spLocks noChangeShapeType="1"/>
            </p:cNvSpPr>
            <p:nvPr/>
          </p:nvSpPr>
          <p:spPr bwMode="auto">
            <a:xfrm>
              <a:off x="3936" y="2736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0" name="Text Box 14"/>
            <p:cNvSpPr txBox="1">
              <a:spLocks noChangeArrowheads="1"/>
            </p:cNvSpPr>
            <p:nvPr/>
          </p:nvSpPr>
          <p:spPr bwMode="auto">
            <a:xfrm>
              <a:off x="1680" y="2784"/>
              <a:ext cx="6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wang</a:t>
              </a:r>
              <a:endParaRPr lang="en-US" altLang="zh-CN" sz="2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1" name="Text Box 15"/>
            <p:cNvSpPr txBox="1">
              <a:spLocks noChangeArrowheads="1"/>
            </p:cNvSpPr>
            <p:nvPr/>
          </p:nvSpPr>
          <p:spPr bwMode="auto">
            <a:xfrm>
              <a:off x="2400" y="2784"/>
              <a:ext cx="6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liu</a:t>
              </a:r>
              <a:endParaRPr lang="en-US" altLang="zh-CN" sz="2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2" name="Text Box 16"/>
            <p:cNvSpPr txBox="1">
              <a:spLocks noChangeArrowheads="1"/>
            </p:cNvSpPr>
            <p:nvPr/>
          </p:nvSpPr>
          <p:spPr bwMode="auto">
            <a:xfrm>
              <a:off x="3168" y="2784"/>
              <a:ext cx="6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zhang</a:t>
              </a:r>
              <a:endParaRPr lang="en-US" altLang="zh-CN" sz="2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3" name="Text Box 17"/>
            <p:cNvSpPr txBox="1">
              <a:spLocks noChangeArrowheads="1"/>
            </p:cNvSpPr>
            <p:nvPr/>
          </p:nvSpPr>
          <p:spPr bwMode="auto">
            <a:xfrm>
              <a:off x="4080" y="2784"/>
              <a:ext cx="6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zhao</a:t>
              </a:r>
              <a:endParaRPr lang="en-US" altLang="zh-CN" sz="2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744" name="Text Box 18"/>
            <p:cNvSpPr txBox="1">
              <a:spLocks noChangeArrowheads="1"/>
            </p:cNvSpPr>
            <p:nvPr/>
          </p:nvSpPr>
          <p:spPr bwMode="auto">
            <a:xfrm>
              <a:off x="960" y="316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a.c</a:t>
              </a:r>
            </a:p>
          </p:txBody>
        </p:sp>
        <p:sp>
          <p:nvSpPr>
            <p:cNvPr id="73745" name="Text Box 19"/>
            <p:cNvSpPr txBox="1">
              <a:spLocks noChangeArrowheads="1"/>
            </p:cNvSpPr>
            <p:nvPr/>
          </p:nvSpPr>
          <p:spPr bwMode="auto">
            <a:xfrm>
              <a:off x="960" y="3600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b.c</a:t>
              </a:r>
            </a:p>
          </p:txBody>
        </p:sp>
        <p:sp>
          <p:nvSpPr>
            <p:cNvPr id="73746" name="Text Box 20"/>
            <p:cNvSpPr txBox="1">
              <a:spLocks noChangeArrowheads="1"/>
            </p:cNvSpPr>
            <p:nvPr/>
          </p:nvSpPr>
          <p:spPr bwMode="auto">
            <a:xfrm>
              <a:off x="1008" y="3936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d.c</a:t>
              </a:r>
            </a:p>
          </p:txBody>
        </p:sp>
        <p:sp>
          <p:nvSpPr>
            <p:cNvPr id="73747" name="Text Box 21"/>
            <p:cNvSpPr txBox="1">
              <a:spLocks noChangeArrowheads="1"/>
            </p:cNvSpPr>
            <p:nvPr/>
          </p:nvSpPr>
          <p:spPr bwMode="auto">
            <a:xfrm>
              <a:off x="1680" y="3168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RWE</a:t>
              </a:r>
            </a:p>
          </p:txBody>
        </p:sp>
        <p:sp>
          <p:nvSpPr>
            <p:cNvPr id="73748" name="Text Box 22"/>
            <p:cNvSpPr txBox="1">
              <a:spLocks noChangeArrowheads="1"/>
            </p:cNvSpPr>
            <p:nvPr/>
          </p:nvSpPr>
          <p:spPr bwMode="auto">
            <a:xfrm>
              <a:off x="2448" y="3120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RE</a:t>
              </a:r>
            </a:p>
          </p:txBody>
        </p:sp>
        <p:sp>
          <p:nvSpPr>
            <p:cNvPr id="73749" name="Text Box 23"/>
            <p:cNvSpPr txBox="1">
              <a:spLocks noChangeArrowheads="1"/>
            </p:cNvSpPr>
            <p:nvPr/>
          </p:nvSpPr>
          <p:spPr bwMode="auto">
            <a:xfrm>
              <a:off x="3216" y="3120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73750" name="Text Box 24"/>
            <p:cNvSpPr txBox="1">
              <a:spLocks noChangeArrowheads="1"/>
            </p:cNvSpPr>
            <p:nvPr/>
          </p:nvSpPr>
          <p:spPr bwMode="auto">
            <a:xfrm>
              <a:off x="4080" y="3120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73751" name="Text Box 25"/>
            <p:cNvSpPr txBox="1">
              <a:spLocks noChangeArrowheads="1"/>
            </p:cNvSpPr>
            <p:nvPr/>
          </p:nvSpPr>
          <p:spPr bwMode="auto">
            <a:xfrm>
              <a:off x="1680" y="3552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RE</a:t>
              </a:r>
            </a:p>
          </p:txBody>
        </p:sp>
        <p:sp>
          <p:nvSpPr>
            <p:cNvPr id="73752" name="Text Box 26"/>
            <p:cNvSpPr txBox="1">
              <a:spLocks noChangeArrowheads="1"/>
            </p:cNvSpPr>
            <p:nvPr/>
          </p:nvSpPr>
          <p:spPr bwMode="auto">
            <a:xfrm>
              <a:off x="2400" y="3552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73753" name="Text Box 27"/>
            <p:cNvSpPr txBox="1">
              <a:spLocks noChangeArrowheads="1"/>
            </p:cNvSpPr>
            <p:nvPr/>
          </p:nvSpPr>
          <p:spPr bwMode="auto">
            <a:xfrm>
              <a:off x="3216" y="3552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RE</a:t>
              </a:r>
            </a:p>
          </p:txBody>
        </p:sp>
        <p:sp>
          <p:nvSpPr>
            <p:cNvPr id="73754" name="Text Box 28"/>
            <p:cNvSpPr txBox="1">
              <a:spLocks noChangeArrowheads="1"/>
            </p:cNvSpPr>
            <p:nvPr/>
          </p:nvSpPr>
          <p:spPr bwMode="auto">
            <a:xfrm>
              <a:off x="4080" y="3504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RWE</a:t>
              </a:r>
            </a:p>
          </p:txBody>
        </p:sp>
        <p:sp>
          <p:nvSpPr>
            <p:cNvPr id="73755" name="Text Box 29"/>
            <p:cNvSpPr txBox="1">
              <a:spLocks noChangeArrowheads="1"/>
            </p:cNvSpPr>
            <p:nvPr/>
          </p:nvSpPr>
          <p:spPr bwMode="auto">
            <a:xfrm>
              <a:off x="1680" y="3840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73756" name="Text Box 30"/>
            <p:cNvSpPr txBox="1">
              <a:spLocks noChangeArrowheads="1"/>
            </p:cNvSpPr>
            <p:nvPr/>
          </p:nvSpPr>
          <p:spPr bwMode="auto">
            <a:xfrm>
              <a:off x="2448" y="3888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73757" name="Text Box 31"/>
            <p:cNvSpPr txBox="1">
              <a:spLocks noChangeArrowheads="1"/>
            </p:cNvSpPr>
            <p:nvPr/>
          </p:nvSpPr>
          <p:spPr bwMode="auto">
            <a:xfrm>
              <a:off x="3216" y="3888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73758" name="Text Box 32"/>
            <p:cNvSpPr txBox="1">
              <a:spLocks noChangeArrowheads="1"/>
            </p:cNvSpPr>
            <p:nvPr/>
          </p:nvSpPr>
          <p:spPr bwMode="auto">
            <a:xfrm>
              <a:off x="4080" y="3888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Clr>
                  <a:schemeClr val="tx1"/>
                </a:buClr>
                <a:buChar char="¢"/>
                <a:defRPr sz="2800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buClr>
                  <a:schemeClr val="accent1"/>
                </a:buClr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buClr>
                  <a:schemeClr val="folHlink"/>
                </a:buClr>
                <a:buSzPct val="70000"/>
                <a:buChar char="l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buClr>
                  <a:schemeClr val="tx1"/>
                </a:buClr>
                <a:buSzPct val="6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buClr>
                  <a:schemeClr val="hlink"/>
                </a:buClr>
                <a:buSzPct val="50000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</p:grpSp>
      <p:sp>
        <p:nvSpPr>
          <p:cNvPr id="73759" name="Text Box 33"/>
          <p:cNvSpPr txBox="1">
            <a:spLocks noChangeArrowheads="1"/>
          </p:cNvSpPr>
          <p:nvPr/>
        </p:nvSpPr>
        <p:spPr bwMode="auto">
          <a:xfrm>
            <a:off x="2495549" y="6136671"/>
            <a:ext cx="72009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有共享访问时查询该矩阵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42BB032-171A-A8D7-3EAC-97F45C16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文件共享还需要访问类型和权限的支持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D9E2A3-116F-5051-976A-BBFBD5E5A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73210" cy="2730802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sz="2000" dirty="0"/>
              <a:t>管理用户类型范围：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000" dirty="0"/>
              <a:t>指定用户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000" dirty="0"/>
              <a:t>用户组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000" dirty="0"/>
              <a:t>任意用户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/>
              <a:t>访问类型和用户范围建立有机组合：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000" dirty="0"/>
              <a:t>建立访问矩阵：矩阵中一维是包含的目录和文件，另一维是用户，每个元素是允许的访问方式</a:t>
            </a: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F75119-3B29-FFF6-41D4-95411173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84</a:t>
            </a:fld>
            <a:endParaRPr lang="zh-CN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Line 6"/>
          <p:cNvSpPr>
            <a:spLocks noChangeShapeType="1"/>
          </p:cNvSpPr>
          <p:nvPr/>
        </p:nvSpPr>
        <p:spPr bwMode="auto">
          <a:xfrm>
            <a:off x="2135212" y="2491953"/>
            <a:ext cx="73453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53" name="Rectangle 7"/>
          <p:cNvSpPr>
            <a:spLocks noChangeArrowheads="1"/>
          </p:cNvSpPr>
          <p:nvPr/>
        </p:nvSpPr>
        <p:spPr bwMode="auto">
          <a:xfrm>
            <a:off x="2855934" y="1772816"/>
            <a:ext cx="719138" cy="6477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>
                <a:latin typeface="Times New Roman" panose="02020603050405020304" pitchFamily="18" charset="0"/>
              </a:rPr>
              <a:t>用户进程</a:t>
            </a:r>
          </a:p>
        </p:txBody>
      </p:sp>
      <p:sp>
        <p:nvSpPr>
          <p:cNvPr id="78854" name="Rectangle 9"/>
          <p:cNvSpPr>
            <a:spLocks noChangeArrowheads="1"/>
          </p:cNvSpPr>
          <p:nvPr/>
        </p:nvSpPr>
        <p:spPr bwMode="auto">
          <a:xfrm>
            <a:off x="4295800" y="1772816"/>
            <a:ext cx="719137" cy="6477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>
                <a:latin typeface="Times New Roman" panose="02020603050405020304" pitchFamily="18" charset="0"/>
              </a:rPr>
              <a:t>用户进程</a:t>
            </a:r>
          </a:p>
        </p:txBody>
      </p:sp>
      <p:sp>
        <p:nvSpPr>
          <p:cNvPr id="78855" name="Text Box 10"/>
          <p:cNvSpPr txBox="1">
            <a:spLocks noChangeArrowheads="1"/>
          </p:cNvSpPr>
          <p:nvPr/>
        </p:nvSpPr>
        <p:spPr bwMode="auto">
          <a:xfrm>
            <a:off x="5375297" y="1844253"/>
            <a:ext cx="23050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。。。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359271" y="3572842"/>
            <a:ext cx="1008112" cy="50368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</a:rPr>
              <a:t>MINIX FS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583407" y="3572842"/>
            <a:ext cx="1008112" cy="50368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</a:rPr>
              <a:t>EXT FS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5735535" y="3572842"/>
            <a:ext cx="1008112" cy="50368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</a:rPr>
              <a:t>Apple HFS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959671" y="3572842"/>
            <a:ext cx="1008112" cy="503684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</a:rPr>
              <a:t>FAT FS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51359" y="5156649"/>
            <a:ext cx="48245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/>
              <a:t>如果文件系统各具特色，是不是每个应用程序都需要为不同的文件系统各自开发？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51359" y="5845254"/>
            <a:ext cx="48245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/>
              <a:t>如果文件系统中的机制大同小异，是不是可以在多个系统间共享代码？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4151359" y="2636366"/>
            <a:ext cx="2952328" cy="288032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 err="1">
                <a:latin typeface="Times New Roman" panose="02020603050405020304" pitchFamily="18" charset="0"/>
              </a:rPr>
              <a:t>Filesystem</a:t>
            </a:r>
            <a:r>
              <a:rPr lang="en-US" altLang="zh-CN" sz="1200" dirty="0">
                <a:latin typeface="Times New Roman" panose="02020603050405020304" pitchFamily="18" charset="0"/>
              </a:rPr>
              <a:t> API</a:t>
            </a:r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151359" y="3129545"/>
            <a:ext cx="2952328" cy="288032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latin typeface="Times New Roman" panose="02020603050405020304" pitchFamily="18" charset="0"/>
              </a:rPr>
              <a:t>数据缓存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4151359" y="4220542"/>
            <a:ext cx="2952328" cy="288032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latin typeface="Times New Roman" panose="02020603050405020304" pitchFamily="18" charset="0"/>
              </a:rPr>
              <a:t>设备缓存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4151359" y="4712732"/>
            <a:ext cx="2952328" cy="288032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latin typeface="Times New Roman" panose="02020603050405020304" pitchFamily="18" charset="0"/>
              </a:rPr>
              <a:t>设备驱动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A560AD5-819C-A485-F7AE-0D0C5B5E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多种文件并存的时候</a:t>
            </a:r>
            <a:r>
              <a:rPr lang="en-US" altLang="zh-CN" dirty="0"/>
              <a:t>….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1BBD6A-77F0-A77F-C608-B715214D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99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 animBg="1"/>
      <p:bldP spid="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灯片编号占位符 1"/>
          <p:cNvSpPr txBox="1">
            <a:spLocks noGrp="1"/>
          </p:cNvSpPr>
          <p:nvPr/>
        </p:nvSpPr>
        <p:spPr bwMode="auto">
          <a:xfrm>
            <a:off x="8543925" y="6164263"/>
            <a:ext cx="115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9A4E7670-E66D-4D3B-9301-5D9DD742A01C}" type="slidenum">
              <a:rPr lang="en-US" altLang="zh-CN" sz="1200"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3EEAABB-2590-0581-06CD-5955C8BF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虚拟文件系统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A4C80844-C8E8-FCB6-8552-6B724638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73210" cy="2730802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zh-CN" altLang="en-US" sz="2400" dirty="0"/>
              <a:t>为解决多种文件系统识别问题，提出了虚拟文件系统：</a:t>
            </a:r>
            <a:endParaRPr lang="en-US" altLang="zh-CN" sz="2400" dirty="0"/>
          </a:p>
          <a:p>
            <a:pPr lvl="1" eaLnBrk="1" hangingPunct="1"/>
            <a:r>
              <a:rPr lang="zh-CN" altLang="en-US" sz="2000" dirty="0"/>
              <a:t> 在内存建立一个解释文件系统的抽象软件</a:t>
            </a:r>
            <a:r>
              <a:rPr lang="en-US" altLang="zh-CN" sz="2000" dirty="0"/>
              <a:t>VFS</a:t>
            </a:r>
          </a:p>
          <a:p>
            <a:pPr lvl="1" eaLnBrk="1" hangingPunct="1"/>
            <a:r>
              <a:rPr lang="en-US" altLang="zh-CN" sz="2000" dirty="0"/>
              <a:t> </a:t>
            </a:r>
            <a:r>
              <a:rPr lang="zh-CN" altLang="en-US" sz="2000" dirty="0"/>
              <a:t>用</a:t>
            </a:r>
            <a:r>
              <a:rPr lang="en-US" altLang="zh-CN" sz="2000" dirty="0"/>
              <a:t>VFS</a:t>
            </a:r>
            <a:r>
              <a:rPr lang="zh-CN" altLang="en-US" sz="2000" dirty="0"/>
              <a:t>建立物理设备与文件系统服务的接口</a:t>
            </a:r>
          </a:p>
          <a:p>
            <a:pPr lvl="1" eaLnBrk="1" hangingPunct="1"/>
            <a:r>
              <a:rPr lang="zh-CN" altLang="en-US" sz="2000" dirty="0"/>
              <a:t> </a:t>
            </a:r>
            <a:r>
              <a:rPr lang="en-US" altLang="zh-CN" sz="2000" dirty="0"/>
              <a:t>VFS</a:t>
            </a:r>
            <a:r>
              <a:rPr lang="zh-CN" altLang="en-US" sz="2000" dirty="0"/>
              <a:t>对每个文件系统细节进行抽象，使不同的文件系统在系统内部被管理进程看成相似的文件系统</a:t>
            </a:r>
          </a:p>
          <a:p>
            <a:pPr lvl="1" eaLnBrk="1" hangingPunct="1"/>
            <a:r>
              <a:rPr lang="zh-CN" altLang="en-US" sz="2000" dirty="0"/>
              <a:t> 系统启动时建立，系统关闭时消失 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FA3A5E0-8770-975E-E754-0E350501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86</a:t>
            </a:fld>
            <a:endParaRPr lang="zh-CN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灯片编号占位符 1"/>
          <p:cNvSpPr txBox="1">
            <a:spLocks noGrp="1"/>
          </p:cNvSpPr>
          <p:nvPr/>
        </p:nvSpPr>
        <p:spPr bwMode="auto">
          <a:xfrm>
            <a:off x="8543925" y="6164263"/>
            <a:ext cx="115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9792B05-CDF6-425D-A965-65D5819E595A}" type="slidenum">
              <a:rPr lang="en-US" altLang="zh-CN" sz="1200"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A03E29-A959-ACCB-83C0-5E8CDB8F7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VFS</a:t>
            </a:r>
            <a:r>
              <a:rPr lang="zh-CN" altLang="en-US" dirty="0"/>
              <a:t>主要完成功能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记录可用文件系统类型</a:t>
            </a:r>
          </a:p>
          <a:p>
            <a:pPr lvl="1"/>
            <a:r>
              <a:rPr lang="zh-CN" altLang="en-US" dirty="0"/>
              <a:t>建立设备与文件系统的关联</a:t>
            </a:r>
          </a:p>
          <a:p>
            <a:pPr lvl="1"/>
            <a:r>
              <a:rPr lang="zh-CN" altLang="en-US" dirty="0"/>
              <a:t>实现面向文件级的通用性操作</a:t>
            </a:r>
          </a:p>
          <a:p>
            <a:pPr lvl="1"/>
            <a:r>
              <a:rPr lang="zh-CN" altLang="en-US" dirty="0"/>
              <a:t>将对特定文件系统的操作影射到物理文件系统中</a:t>
            </a:r>
          </a:p>
          <a:p>
            <a:endParaRPr lang="zh-CN" altLang="en-US" dirty="0"/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EE49230A-CE2B-C558-CD42-1DE14683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</p:spPr>
        <p:txBody>
          <a:bodyPr>
            <a:normAutofit/>
          </a:bodyPr>
          <a:lstStyle/>
          <a:p>
            <a:r>
              <a:rPr lang="zh-CN" altLang="en-US" dirty="0"/>
              <a:t>虚拟文件系统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143F59-2CD9-EE15-29B4-4E974359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87</a:t>
            </a:fld>
            <a:endParaRPr lang="zh-CN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4"/>
          <p:cNvGraphicFramePr>
            <a:graphicFrameLocks noChangeAspect="1"/>
          </p:cNvGraphicFramePr>
          <p:nvPr/>
        </p:nvGraphicFramePr>
        <p:xfrm>
          <a:off x="2135188" y="2420938"/>
          <a:ext cx="7777162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3" imgW="5524500" imgH="3370580" progId="">
                  <p:embed/>
                </p:oleObj>
              </mc:Choice>
              <mc:Fallback>
                <p:oleObj r:id="rId3" imgW="5524500" imgH="337058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2420938"/>
                        <a:ext cx="7777162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Line 6"/>
          <p:cNvSpPr>
            <a:spLocks noChangeShapeType="1"/>
          </p:cNvSpPr>
          <p:nvPr/>
        </p:nvSpPr>
        <p:spPr bwMode="auto">
          <a:xfrm>
            <a:off x="2279653" y="2276475"/>
            <a:ext cx="734536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53" name="Rectangle 7"/>
          <p:cNvSpPr>
            <a:spLocks noChangeArrowheads="1"/>
          </p:cNvSpPr>
          <p:nvPr/>
        </p:nvSpPr>
        <p:spPr bwMode="auto">
          <a:xfrm>
            <a:off x="3000375" y="1557338"/>
            <a:ext cx="719138" cy="6477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>
                <a:latin typeface="Times New Roman" panose="02020603050405020304" pitchFamily="18" charset="0"/>
              </a:rPr>
              <a:t>用户进程</a:t>
            </a:r>
          </a:p>
        </p:txBody>
      </p:sp>
      <p:sp>
        <p:nvSpPr>
          <p:cNvPr id="78854" name="Rectangle 9"/>
          <p:cNvSpPr>
            <a:spLocks noChangeArrowheads="1"/>
          </p:cNvSpPr>
          <p:nvPr/>
        </p:nvSpPr>
        <p:spPr bwMode="auto">
          <a:xfrm>
            <a:off x="4440241" y="1557338"/>
            <a:ext cx="719137" cy="6477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>
                <a:latin typeface="Times New Roman" panose="02020603050405020304" pitchFamily="18" charset="0"/>
              </a:rPr>
              <a:t>用户进程</a:t>
            </a:r>
          </a:p>
        </p:txBody>
      </p:sp>
      <p:sp>
        <p:nvSpPr>
          <p:cNvPr id="78855" name="Text Box 10"/>
          <p:cNvSpPr txBox="1">
            <a:spLocks noChangeArrowheads="1"/>
          </p:cNvSpPr>
          <p:nvPr/>
        </p:nvSpPr>
        <p:spPr bwMode="auto">
          <a:xfrm>
            <a:off x="5519738" y="1628775"/>
            <a:ext cx="23050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。。。</a:t>
            </a:r>
          </a:p>
        </p:txBody>
      </p:sp>
      <p:sp>
        <p:nvSpPr>
          <p:cNvPr id="78856" name="Line 11"/>
          <p:cNvSpPr>
            <a:spLocks noChangeShapeType="1"/>
          </p:cNvSpPr>
          <p:nvPr/>
        </p:nvSpPr>
        <p:spPr bwMode="auto">
          <a:xfrm>
            <a:off x="3792538" y="2565403"/>
            <a:ext cx="1223962" cy="1428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57" name="Text Box 12"/>
          <p:cNvSpPr txBox="1">
            <a:spLocks noChangeArrowheads="1"/>
          </p:cNvSpPr>
          <p:nvPr/>
        </p:nvSpPr>
        <p:spPr bwMode="auto">
          <a:xfrm>
            <a:off x="3143250" y="2492378"/>
            <a:ext cx="93503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</a:rPr>
              <a:t>POSIX</a:t>
            </a:r>
          </a:p>
        </p:txBody>
      </p:sp>
      <p:sp>
        <p:nvSpPr>
          <p:cNvPr id="78858" name="灯片编号占位符 1"/>
          <p:cNvSpPr txBox="1">
            <a:spLocks noGrp="1"/>
          </p:cNvSpPr>
          <p:nvPr/>
        </p:nvSpPr>
        <p:spPr bwMode="auto">
          <a:xfrm>
            <a:off x="8543925" y="6164263"/>
            <a:ext cx="115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F44079DE-5148-43F4-B969-2C626D5E20D0}" type="slidenum">
              <a:rPr lang="en-US" altLang="zh-CN" sz="1200"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1476E51-B451-3E86-74E4-570D91DD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VFS</a:t>
            </a:r>
            <a:r>
              <a:rPr lang="zh-CN" altLang="en-US" dirty="0"/>
              <a:t>与实际文件系统的逻辑关系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86B10-CA8D-CE6E-7348-9CB71FBB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88</a:t>
            </a:fld>
            <a:endParaRPr lang="zh-CN" alt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8" name="灯片编号占位符 1"/>
          <p:cNvSpPr txBox="1">
            <a:spLocks noGrp="1"/>
          </p:cNvSpPr>
          <p:nvPr/>
        </p:nvSpPr>
        <p:spPr bwMode="auto">
          <a:xfrm>
            <a:off x="8543925" y="6164263"/>
            <a:ext cx="115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chemeClr val="tx1"/>
              </a:buClr>
              <a:buChar char="¢"/>
              <a:defRPr sz="280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buClr>
                <a:schemeClr val="accent1"/>
              </a:buClr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buClr>
                <a:schemeClr val="folHlink"/>
              </a:buClr>
              <a:buSzPct val="70000"/>
              <a:buChar char="l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buClr>
                <a:schemeClr val="tx1"/>
              </a:buClr>
              <a:buSzPct val="6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buClr>
                <a:schemeClr val="hlink"/>
              </a:buClr>
              <a:buSzPct val="50000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F44079DE-5148-43F4-B969-2C626D5E20D0}" type="slidenum">
              <a:rPr lang="en-US" altLang="zh-CN" sz="1200">
                <a:latin typeface="Times New Roman" panose="02020603050405020304" pitchFamily="18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1476E51-B451-3E86-74E4-570D91DD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openEuler</a:t>
            </a:r>
            <a:r>
              <a:rPr lang="zh-CN" altLang="en-US" dirty="0"/>
              <a:t>中的</a:t>
            </a:r>
            <a:r>
              <a:rPr lang="en-US" altLang="zh-CN" dirty="0"/>
              <a:t>VFS</a:t>
            </a:r>
            <a:r>
              <a:rPr lang="zh-CN" altLang="en-US" dirty="0"/>
              <a:t>和文件系统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86B10-CA8D-CE6E-7348-9CB71FBB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89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0A48AE-288A-4950-9C98-F7BAE72BE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584" y="1697809"/>
            <a:ext cx="5517232" cy="46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4F1E61-A0CD-8E6B-239F-8CB72FC3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关于目录（文件夹）的思考：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D1759F3-98EA-41FE-54F8-C11DFEB05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文件名和目录分层，是为了方便人类记忆的组织方</a:t>
            </a:r>
          </a:p>
          <a:p>
            <a:r>
              <a:rPr lang="zh-CN" altLang="en-US" sz="2400" dirty="0"/>
              <a:t>文件是扇区组织成的链表，或者是树</a:t>
            </a:r>
          </a:p>
          <a:p>
            <a:r>
              <a:rPr lang="zh-CN" altLang="en-US" sz="2400" dirty="0"/>
              <a:t>文件夹中记录着文件的名字，以及跟名字相对应的链表表头（或者树根）</a:t>
            </a:r>
          </a:p>
          <a:p>
            <a:r>
              <a:rPr lang="zh-CN" altLang="en-US" sz="2400" dirty="0"/>
              <a:t>文件夹也是一种文件，它也可能被存储为链表或者树</a:t>
            </a:r>
            <a:endParaRPr lang="en-US" altLang="zh-CN" sz="2400" dirty="0"/>
          </a:p>
          <a:p>
            <a:r>
              <a:rPr lang="zh-CN" altLang="en-US" sz="2400" dirty="0"/>
              <a:t>文件夹的名称，放在上一级文件夹当中，同时存储的是这个文件的表头或者树根</a:t>
            </a:r>
          </a:p>
          <a:p>
            <a:endParaRPr lang="zh-CN" altLang="en-US" sz="24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88E83-6F25-CE85-9185-51456CD3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None/>
              <a:tabLst/>
              <a:defRPr/>
            </a:pPr>
            <a:fld id="{7209BB76-661F-4F23-A2E6-DCF093FEDF36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80000"/>
                <a:buFont typeface="Wingdings" panose="05000000000000000000" pitchFamily="2" charset="2"/>
                <a:buNone/>
                <a:tabLst/>
                <a:defRPr/>
              </a:pPr>
              <a:t>9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4400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95400" y="1627990"/>
            <a:ext cx="3941421" cy="696462"/>
            <a:chOff x="844893" y="1019164"/>
            <a:chExt cx="3941421" cy="696462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19164"/>
              <a:ext cx="85725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目的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1916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3" name="图片 3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46208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4" name="内容占位符 2"/>
            <p:cNvSpPr txBox="1">
              <a:spLocks/>
            </p:cNvSpPr>
            <p:nvPr/>
          </p:nvSpPr>
          <p:spPr>
            <a:xfrm>
              <a:off x="1394985" y="1357304"/>
              <a:ext cx="339132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对所有不同文件系统的抽象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5400" y="2280458"/>
            <a:ext cx="4370049" cy="702130"/>
            <a:chOff x="844893" y="1671632"/>
            <a:chExt cx="4370049" cy="702130"/>
          </a:xfrm>
        </p:grpSpPr>
        <p:sp>
          <p:nvSpPr>
            <p:cNvPr id="37" name="内容占位符 2"/>
            <p:cNvSpPr txBox="1">
              <a:spLocks/>
            </p:cNvSpPr>
            <p:nvPr/>
          </p:nvSpPr>
          <p:spPr>
            <a:xfrm>
              <a:off x="1142976" y="1671632"/>
              <a:ext cx="785818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功能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44893" y="1671632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211341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4" name="内容占位符 2"/>
            <p:cNvSpPr txBox="1">
              <a:spLocks/>
            </p:cNvSpPr>
            <p:nvPr/>
          </p:nvSpPr>
          <p:spPr>
            <a:xfrm>
              <a:off x="1394985" y="2008640"/>
              <a:ext cx="3819957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提供相同的文件和文件系统</a:t>
              </a:r>
              <a:r>
                <a:rPr lang="zh-CN" altLang="en-US" dirty="0">
                  <a:solidFill>
                    <a:srgbClr val="C00000"/>
                  </a:solidFill>
                </a:rPr>
                <a:t>接口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12925" y="2905036"/>
            <a:ext cx="5095528" cy="365122"/>
            <a:chOff x="1262422" y="2296210"/>
            <a:chExt cx="5095528" cy="365122"/>
          </a:xfrm>
        </p:grpSpPr>
        <p:pic>
          <p:nvPicPr>
            <p:cNvPr id="49" name="图片 4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240098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2" name="内容占位符 2"/>
            <p:cNvSpPr txBox="1">
              <a:spLocks/>
            </p:cNvSpPr>
            <p:nvPr/>
          </p:nvSpPr>
          <p:spPr>
            <a:xfrm>
              <a:off x="1394985" y="2296210"/>
              <a:ext cx="4962965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管理所有文件和文件系统关联的</a:t>
              </a:r>
              <a:r>
                <a:rPr lang="zh-CN" altLang="en-US" dirty="0">
                  <a:solidFill>
                    <a:srgbClr val="C00000"/>
                  </a:solidFill>
                </a:rPr>
                <a:t>数据结构</a:t>
              </a:r>
              <a:endParaRPr lang="en-US" altLang="zh-CN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12925" y="3236144"/>
            <a:ext cx="3595330" cy="365122"/>
            <a:chOff x="1262422" y="2627318"/>
            <a:chExt cx="3595330" cy="365122"/>
          </a:xfrm>
        </p:grpSpPr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273209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394985" y="2627318"/>
              <a:ext cx="3462767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高效查询</a:t>
              </a:r>
              <a:r>
                <a:rPr lang="zh-CN" altLang="en-US" dirty="0">
                  <a:solidFill>
                    <a:srgbClr val="C00000"/>
                  </a:solidFill>
                </a:rPr>
                <a:t>例程</a:t>
              </a:r>
              <a:r>
                <a:rPr lang="en-US" altLang="zh-CN" dirty="0"/>
                <a:t>, </a:t>
              </a:r>
              <a:r>
                <a:rPr lang="zh-CN" altLang="en-US" dirty="0"/>
                <a:t>遍历文件系统</a:t>
              </a:r>
              <a:endParaRPr lang="en-US" altLang="zh-CN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12925" y="3567934"/>
            <a:ext cx="3738206" cy="365122"/>
            <a:chOff x="1262422" y="2959108"/>
            <a:chExt cx="3738206" cy="365122"/>
          </a:xfrm>
        </p:grpSpPr>
        <p:pic>
          <p:nvPicPr>
            <p:cNvPr id="32" name="图片 31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06388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9" name="内容占位符 2"/>
            <p:cNvSpPr txBox="1">
              <a:spLocks/>
            </p:cNvSpPr>
            <p:nvPr/>
          </p:nvSpPr>
          <p:spPr>
            <a:xfrm>
              <a:off x="1394985" y="2959108"/>
              <a:ext cx="3605643" cy="3651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与特定文件系统模块的</a:t>
              </a:r>
              <a:r>
                <a:rPr lang="zh-CN" altLang="en-US" dirty="0">
                  <a:solidFill>
                    <a:srgbClr val="C00000"/>
                  </a:solidFill>
                </a:rPr>
                <a:t>交互</a:t>
              </a:r>
              <a:endParaRPr lang="en-US" altLang="zh-CN" dirty="0">
                <a:solidFill>
                  <a:srgbClr val="C00000"/>
                </a:solidFill>
              </a:endParaRPr>
            </a:p>
          </p:txBody>
        </p:sp>
      </p:grpSp>
      <p:sp>
        <p:nvSpPr>
          <p:cNvPr id="11" name="标题 10">
            <a:extLst>
              <a:ext uri="{FF2B5EF4-FFF2-40B4-BE49-F238E27FC236}">
                <a16:creationId xmlns:a16="http://schemas.microsoft.com/office/drawing/2014/main" id="{24E06A85-0F8A-A3F0-7B33-CB3CFC1C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虚拟文件系统 </a:t>
            </a:r>
            <a:r>
              <a:rPr lang="en-US" altLang="zh-CN" dirty="0"/>
              <a:t>(VFS)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49E3F45-D974-38A8-AEA1-8BE5CB42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90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99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695400" y="1514094"/>
            <a:ext cx="5012991" cy="428628"/>
            <a:chOff x="844893" y="843558"/>
            <a:chExt cx="5012991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843558"/>
              <a:ext cx="4714908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文件卷控制块</a:t>
              </a:r>
              <a:r>
                <a:rPr lang="en-US" altLang="zh-CN" dirty="0"/>
                <a:t> (Unix: “</a:t>
              </a:r>
              <a:r>
                <a:rPr lang="en-US" altLang="zh-CN" dirty="0">
                  <a:solidFill>
                    <a:srgbClr val="C00000"/>
                  </a:solidFill>
                </a:rPr>
                <a:t>superblock</a:t>
              </a:r>
              <a:r>
                <a:rPr lang="en-US" altLang="zh-CN" dirty="0"/>
                <a:t>”)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843558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12925" y="1852234"/>
            <a:ext cx="4309710" cy="928694"/>
            <a:chOff x="1262422" y="1181698"/>
            <a:chExt cx="4309710" cy="928694"/>
          </a:xfrm>
        </p:grpSpPr>
        <p:pic>
          <p:nvPicPr>
            <p:cNvPr id="33" name="图片 3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28647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4" name="内容占位符 2"/>
            <p:cNvSpPr txBox="1">
              <a:spLocks/>
            </p:cNvSpPr>
            <p:nvPr/>
          </p:nvSpPr>
          <p:spPr>
            <a:xfrm>
              <a:off x="1394985" y="1181698"/>
              <a:ext cx="231975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每个文件系统一个</a:t>
              </a: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59762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9" name="内容占位符 2"/>
            <p:cNvSpPr txBox="1">
              <a:spLocks/>
            </p:cNvSpPr>
            <p:nvPr/>
          </p:nvSpPr>
          <p:spPr>
            <a:xfrm>
              <a:off x="1394985" y="1492850"/>
              <a:ext cx="231975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文件系统详细信息</a:t>
              </a: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1904016"/>
              <a:ext cx="155718" cy="153585"/>
            </a:xfrm>
            <a:prstGeom prst="rect">
              <a:avLst/>
            </a:prstGeom>
            <a:effectLst/>
          </p:spPr>
        </p:pic>
        <p:sp>
          <p:nvSpPr>
            <p:cNvPr id="21" name="内容占位符 2"/>
            <p:cNvSpPr txBox="1">
              <a:spLocks/>
            </p:cNvSpPr>
            <p:nvPr/>
          </p:nvSpPr>
          <p:spPr>
            <a:xfrm>
              <a:off x="1394985" y="1799240"/>
              <a:ext cx="4177147" cy="31115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块、块大小、空余块、计数</a:t>
              </a:r>
              <a:r>
                <a:rPr lang="en-US" altLang="zh-CN" dirty="0"/>
                <a:t>/</a:t>
              </a:r>
              <a:r>
                <a:rPr lang="zh-CN" altLang="en-US" dirty="0"/>
                <a:t>指针等</a:t>
              </a: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A1F5C5B1-6482-F501-E3DB-8A6AC636C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文件系统基本数据结构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9AB490-C489-2022-7FA0-12F35D2A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91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77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689080" y="1578442"/>
            <a:ext cx="5012991" cy="428628"/>
            <a:chOff x="844893" y="843558"/>
            <a:chExt cx="5012991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843558"/>
              <a:ext cx="4714908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文件卷控制块</a:t>
              </a:r>
              <a:r>
                <a:rPr lang="en-US" altLang="zh-CN" dirty="0"/>
                <a:t> (Unix: “</a:t>
              </a:r>
              <a:r>
                <a:rPr lang="en-US" altLang="zh-CN" dirty="0">
                  <a:solidFill>
                    <a:srgbClr val="C00000"/>
                  </a:solidFill>
                </a:rPr>
                <a:t>superblock</a:t>
              </a:r>
              <a:r>
                <a:rPr lang="en-US" altLang="zh-CN" dirty="0"/>
                <a:t>”)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843558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9080" y="1978552"/>
            <a:ext cx="5727371" cy="428628"/>
            <a:chOff x="844893" y="2108804"/>
            <a:chExt cx="5727371" cy="428628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142976" y="2108804"/>
              <a:ext cx="5429288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文件控制块</a:t>
              </a:r>
              <a:r>
                <a:rPr lang="en-US" altLang="zh-CN" dirty="0"/>
                <a:t>(Unix: “</a:t>
              </a:r>
              <a:r>
                <a:rPr lang="en-US" altLang="zh-CN" dirty="0" err="1"/>
                <a:t>vnode</a:t>
              </a:r>
              <a:r>
                <a:rPr lang="en-US" altLang="zh-CN" dirty="0"/>
                <a:t>” or “</a:t>
              </a:r>
              <a:r>
                <a:rPr lang="en-US" altLang="zh-CN" dirty="0" err="1">
                  <a:solidFill>
                    <a:srgbClr val="C00000"/>
                  </a:solidFill>
                </a:rPr>
                <a:t>inode</a:t>
              </a:r>
              <a:r>
                <a:rPr lang="en-US" altLang="zh-CN" dirty="0"/>
                <a:t>”)</a:t>
              </a:r>
            </a:p>
          </p:txBody>
        </p:sp>
        <p:sp>
          <p:nvSpPr>
            <p:cNvPr id="16" name="TextBox 22"/>
            <p:cNvSpPr txBox="1"/>
            <p:nvPr/>
          </p:nvSpPr>
          <p:spPr>
            <a:xfrm>
              <a:off x="844893" y="210880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06605" y="2316692"/>
            <a:ext cx="5037770" cy="928694"/>
            <a:chOff x="1262422" y="2446944"/>
            <a:chExt cx="5037770" cy="928694"/>
          </a:xfrm>
        </p:grpSpPr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255172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3" name="内容占位符 2"/>
            <p:cNvSpPr txBox="1">
              <a:spLocks/>
            </p:cNvSpPr>
            <p:nvPr/>
          </p:nvSpPr>
          <p:spPr>
            <a:xfrm>
              <a:off x="1394985" y="2446944"/>
              <a:ext cx="231975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每个文件一个</a:t>
              </a: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286287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5" name="内容占位符 2"/>
            <p:cNvSpPr txBox="1">
              <a:spLocks/>
            </p:cNvSpPr>
            <p:nvPr/>
          </p:nvSpPr>
          <p:spPr>
            <a:xfrm>
              <a:off x="1394985" y="2758096"/>
              <a:ext cx="2319759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文件详细信息</a:t>
              </a: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169262"/>
              <a:ext cx="155718" cy="153585"/>
            </a:xfrm>
            <a:prstGeom prst="rect">
              <a:avLst/>
            </a:prstGeom>
            <a:effectLst/>
          </p:spPr>
        </p:pic>
        <p:sp>
          <p:nvSpPr>
            <p:cNvPr id="28" name="内容占位符 2"/>
            <p:cNvSpPr txBox="1">
              <a:spLocks/>
            </p:cNvSpPr>
            <p:nvPr/>
          </p:nvSpPr>
          <p:spPr>
            <a:xfrm>
              <a:off x="1394985" y="3064486"/>
              <a:ext cx="4905207" cy="31115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访问权限、拥有者、大小、数据块位置等</a:t>
              </a: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66E3A4FB-0EC7-B855-C11B-8120CD79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文件系统基本数据结构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E3DEA-76C6-D136-307E-FFBEE8FE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92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85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rot="16200000" flipH="1">
            <a:off x="-7536741" y="3340893"/>
            <a:ext cx="1185870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693912" y="1560510"/>
            <a:ext cx="5012991" cy="428628"/>
            <a:chOff x="844893" y="843558"/>
            <a:chExt cx="5012991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843558"/>
              <a:ext cx="4714908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文件卷控制块</a:t>
              </a:r>
              <a:r>
                <a:rPr lang="en-US" altLang="zh-CN" dirty="0"/>
                <a:t> (Unix: “</a:t>
              </a:r>
              <a:r>
                <a:rPr lang="en-US" altLang="zh-CN" dirty="0">
                  <a:solidFill>
                    <a:srgbClr val="C00000"/>
                  </a:solidFill>
                </a:rPr>
                <a:t>superblock</a:t>
              </a:r>
              <a:r>
                <a:rPr lang="en-US" altLang="zh-CN" dirty="0"/>
                <a:t>”)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843558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93912" y="1960620"/>
            <a:ext cx="5727371" cy="428628"/>
            <a:chOff x="844893" y="2108804"/>
            <a:chExt cx="5727371" cy="428628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142976" y="2108804"/>
              <a:ext cx="5429288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文件控制块</a:t>
              </a:r>
              <a:r>
                <a:rPr lang="en-US" altLang="zh-CN" dirty="0"/>
                <a:t>(Unix: “</a:t>
              </a:r>
              <a:r>
                <a:rPr lang="en-US" altLang="zh-CN" dirty="0" err="1"/>
                <a:t>vnode</a:t>
              </a:r>
              <a:r>
                <a:rPr lang="en-US" altLang="zh-CN" dirty="0"/>
                <a:t>” or “</a:t>
              </a:r>
              <a:r>
                <a:rPr lang="en-US" altLang="zh-CN" dirty="0" err="1">
                  <a:solidFill>
                    <a:srgbClr val="C00000"/>
                  </a:solidFill>
                </a:rPr>
                <a:t>inode</a:t>
              </a:r>
              <a:r>
                <a:rPr lang="en-US" altLang="zh-CN" dirty="0"/>
                <a:t>”)</a:t>
              </a:r>
            </a:p>
          </p:txBody>
        </p:sp>
        <p:sp>
          <p:nvSpPr>
            <p:cNvPr id="16" name="TextBox 22"/>
            <p:cNvSpPr txBox="1"/>
            <p:nvPr/>
          </p:nvSpPr>
          <p:spPr>
            <a:xfrm>
              <a:off x="844893" y="210880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93912" y="2384985"/>
            <a:ext cx="4084297" cy="428628"/>
            <a:chOff x="844893" y="3369288"/>
            <a:chExt cx="4084297" cy="428628"/>
          </a:xfrm>
        </p:grpSpPr>
        <p:sp>
          <p:nvSpPr>
            <p:cNvPr id="30" name="内容占位符 2"/>
            <p:cNvSpPr txBox="1">
              <a:spLocks/>
            </p:cNvSpPr>
            <p:nvPr/>
          </p:nvSpPr>
          <p:spPr>
            <a:xfrm>
              <a:off x="1142976" y="3369288"/>
              <a:ext cx="378621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目录项</a:t>
              </a:r>
              <a:r>
                <a:rPr lang="en-US" altLang="zh-CN" dirty="0"/>
                <a:t> (Linux: “</a:t>
              </a:r>
              <a:r>
                <a:rPr lang="en-US" altLang="zh-CN" dirty="0" err="1"/>
                <a:t>dentry</a:t>
              </a:r>
              <a:r>
                <a:rPr lang="en-US" altLang="zh-CN" dirty="0"/>
                <a:t>”)</a:t>
              </a:r>
            </a:p>
          </p:txBody>
        </p:sp>
        <p:sp>
          <p:nvSpPr>
            <p:cNvPr id="31" name="TextBox 39"/>
            <p:cNvSpPr txBox="1"/>
            <p:nvPr/>
          </p:nvSpPr>
          <p:spPr>
            <a:xfrm>
              <a:off x="844893" y="3369288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111437" y="2723125"/>
            <a:ext cx="6167098" cy="928694"/>
            <a:chOff x="1262422" y="3707428"/>
            <a:chExt cx="6167098" cy="928694"/>
          </a:xfrm>
        </p:grpSpPr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381220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6" name="内容占位符 2"/>
            <p:cNvSpPr txBox="1">
              <a:spLocks/>
            </p:cNvSpPr>
            <p:nvPr/>
          </p:nvSpPr>
          <p:spPr>
            <a:xfrm>
              <a:off x="1394985" y="3707428"/>
              <a:ext cx="3605643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每个目录项一个</a:t>
              </a:r>
              <a:r>
                <a:rPr lang="en-US" altLang="zh-CN" dirty="0"/>
                <a:t>(</a:t>
              </a:r>
              <a:r>
                <a:rPr lang="zh-CN" altLang="en-US" dirty="0"/>
                <a:t>目录和文件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pic>
          <p:nvPicPr>
            <p:cNvPr id="37" name="图片 36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412335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8" name="内容占位符 2"/>
            <p:cNvSpPr txBox="1">
              <a:spLocks/>
            </p:cNvSpPr>
            <p:nvPr/>
          </p:nvSpPr>
          <p:spPr>
            <a:xfrm>
              <a:off x="1394985" y="4018580"/>
              <a:ext cx="6034535" cy="35832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将目录项数据结构及树型布局编码成树型数据结构</a:t>
              </a: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2422" y="4429746"/>
              <a:ext cx="155718" cy="153585"/>
            </a:xfrm>
            <a:prstGeom prst="rect">
              <a:avLst/>
            </a:prstGeom>
            <a:effectLst/>
          </p:spPr>
        </p:pic>
        <p:sp>
          <p:nvSpPr>
            <p:cNvPr id="40" name="内容占位符 2"/>
            <p:cNvSpPr txBox="1">
              <a:spLocks/>
            </p:cNvSpPr>
            <p:nvPr/>
          </p:nvSpPr>
          <p:spPr>
            <a:xfrm>
              <a:off x="1394985" y="4324970"/>
              <a:ext cx="4605775" cy="311152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1" indent="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Tx/>
              </a:pPr>
              <a:r>
                <a:rPr lang="zh-CN" altLang="en-US" dirty="0"/>
                <a:t>指向文件控制块、父目录、子目录等</a:t>
              </a: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7DAE252A-498B-9658-C02A-7AC31D43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文件系统基本数据结构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5F8FB6-18E4-5BB4-8C1B-70B10C80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93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06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517627" y="3057041"/>
            <a:ext cx="2288181" cy="400110"/>
            <a:chOff x="363579" y="2199791"/>
            <a:chExt cx="2288181" cy="400110"/>
          </a:xfrm>
        </p:grpSpPr>
        <p:sp>
          <p:nvSpPr>
            <p:cNvPr id="45" name="TextBox 8"/>
            <p:cNvSpPr txBox="1">
              <a:spLocks noChangeArrowheads="1"/>
            </p:cNvSpPr>
            <p:nvPr/>
          </p:nvSpPr>
          <p:spPr bwMode="auto">
            <a:xfrm>
              <a:off x="363579" y="2199791"/>
              <a:ext cx="9468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挂载点</a:t>
              </a:r>
              <a:endParaRPr lang="en-US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cxnSp>
          <p:nvCxnSpPr>
            <p:cNvPr id="94" name="直接箭头连接符 93"/>
            <p:cNvCxnSpPr/>
            <p:nvPr/>
          </p:nvCxnSpPr>
          <p:spPr>
            <a:xfrm flipV="1">
              <a:off x="1285852" y="2430780"/>
              <a:ext cx="1365908" cy="0"/>
            </a:xfrm>
            <a:prstGeom prst="straightConnector1">
              <a:avLst/>
            </a:prstGeom>
            <a:ln w="38100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998941" y="1857364"/>
            <a:ext cx="4798677" cy="428628"/>
            <a:chOff x="844893" y="1000114"/>
            <a:chExt cx="4798677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00114"/>
              <a:ext cx="450059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defRPr/>
              </a:pPr>
              <a:r>
                <a:rPr lang="zh-CN" altLang="en-US" dirty="0"/>
                <a:t>文件系统需要先挂载才能被访问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00114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06506" y="2200040"/>
            <a:ext cx="5291174" cy="428628"/>
            <a:chOff x="852462" y="1342790"/>
            <a:chExt cx="5291174" cy="428628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142976" y="1342790"/>
              <a:ext cx="500066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eaLnBrk="1" fontAlgn="auto" hangingPunct="1">
                <a:lnSpc>
                  <a:spcPct val="100000"/>
                </a:lnSpc>
                <a:spcAft>
                  <a:spcPts val="0"/>
                </a:spcAft>
                <a:buSzTx/>
              </a:pPr>
              <a:r>
                <a:rPr lang="zh-CN" altLang="en-US" dirty="0"/>
                <a:t>未挂载的文件系统被挂载在挂载点上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2462" y="1342790"/>
              <a:ext cx="43339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 eaLnBrk="1" fontAlgn="auto" hangingPunct="1">
                <a:lnSpc>
                  <a:spcPct val="100000"/>
                </a:lnSpc>
                <a:spcAft>
                  <a:spcPts val="0"/>
                </a:spcAft>
                <a:buSzTx/>
                <a:buNone/>
              </a:pPr>
              <a:r>
                <a:rPr lang="zh-CN" altLang="en-US" sz="20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6" name="TextBox 4"/>
          <p:cNvSpPr txBox="1">
            <a:spLocks noChangeArrowheads="1"/>
          </p:cNvSpPr>
          <p:nvPr/>
        </p:nvSpPr>
        <p:spPr bwMode="auto">
          <a:xfrm>
            <a:off x="8629156" y="2825509"/>
            <a:ext cx="1211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未挂载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文件系统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06729" y="3216397"/>
            <a:ext cx="2831889" cy="2225690"/>
            <a:chOff x="4252681" y="2359147"/>
            <a:chExt cx="2831889" cy="2225690"/>
          </a:xfrm>
        </p:grpSpPr>
        <p:sp>
          <p:nvSpPr>
            <p:cNvPr id="48" name="等腰三角形 47"/>
            <p:cNvSpPr/>
            <p:nvPr/>
          </p:nvSpPr>
          <p:spPr>
            <a:xfrm>
              <a:off x="5593382" y="3045482"/>
              <a:ext cx="828681" cy="714380"/>
            </a:xfrm>
            <a:prstGeom prst="triangle">
              <a:avLst/>
            </a:prstGeom>
            <a:gradFill>
              <a:gsLst>
                <a:gs pos="100000">
                  <a:srgbClr val="FF9900"/>
                </a:gs>
                <a:gs pos="0">
                  <a:srgbClr val="FFCC66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5934697" y="2931181"/>
              <a:ext cx="142876" cy="142876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>
              <a:off x="5148879" y="3870457"/>
              <a:ext cx="828681" cy="714380"/>
            </a:xfrm>
            <a:prstGeom prst="triangle">
              <a:avLst/>
            </a:prstGeom>
            <a:gradFill>
              <a:gsLst>
                <a:gs pos="100000">
                  <a:srgbClr val="330033"/>
                </a:gs>
                <a:gs pos="0">
                  <a:srgbClr val="CC66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5490194" y="3756156"/>
              <a:ext cx="142876" cy="142876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5" name="等腰三角形 74"/>
            <p:cNvSpPr/>
            <p:nvPr/>
          </p:nvSpPr>
          <p:spPr>
            <a:xfrm>
              <a:off x="6040002" y="3870457"/>
              <a:ext cx="828681" cy="714380"/>
            </a:xfrm>
            <a:prstGeom prst="triangle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6381317" y="3756156"/>
              <a:ext cx="142876" cy="142876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7" name="等腰三角形 76"/>
            <p:cNvSpPr/>
            <p:nvPr/>
          </p:nvSpPr>
          <p:spPr>
            <a:xfrm>
              <a:off x="4420211" y="3045482"/>
              <a:ext cx="828681" cy="714380"/>
            </a:xfrm>
            <a:prstGeom prst="triangl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4761526" y="2931181"/>
              <a:ext cx="142876" cy="142876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5336205" y="2359147"/>
              <a:ext cx="142876" cy="142876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  <p:cxnSp>
          <p:nvCxnSpPr>
            <p:cNvPr id="80" name="直接连接符 79"/>
            <p:cNvCxnSpPr>
              <a:stCxn id="79" idx="3"/>
            </p:cNvCxnSpPr>
            <p:nvPr/>
          </p:nvCxnSpPr>
          <p:spPr>
            <a:xfrm rot="5400000">
              <a:off x="4871858" y="2445380"/>
              <a:ext cx="449552" cy="520990"/>
            </a:xfrm>
            <a:prstGeom prst="line">
              <a:avLst/>
            </a:prstGeom>
            <a:ln w="3810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rot="5400000">
              <a:off x="5513213" y="2445380"/>
              <a:ext cx="449552" cy="520990"/>
            </a:xfrm>
            <a:prstGeom prst="line">
              <a:avLst/>
            </a:prstGeom>
            <a:ln w="38100">
              <a:solidFill>
                <a:srgbClr val="11576A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67"/>
            <p:cNvSpPr txBox="1"/>
            <p:nvPr/>
          </p:nvSpPr>
          <p:spPr>
            <a:xfrm>
              <a:off x="4252681" y="2782888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b="1" dirty="0">
                  <a:solidFill>
                    <a:srgbClr val="11576A"/>
                  </a:solidFill>
                  <a:latin typeface="微软雅黑"/>
                  <a:ea typeface="微软雅黑"/>
                </a:rPr>
                <a:t>sue</a:t>
              </a:r>
              <a:endParaRPr lang="zh-CN" altLang="en-US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9" name="TextBox 68"/>
            <p:cNvSpPr txBox="1"/>
            <p:nvPr/>
          </p:nvSpPr>
          <p:spPr>
            <a:xfrm>
              <a:off x="6072198" y="2782888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jane</a:t>
              </a:r>
              <a:endParaRPr lang="zh-CN" altLang="en-US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0" name="TextBox 69"/>
            <p:cNvSpPr txBox="1"/>
            <p:nvPr/>
          </p:nvSpPr>
          <p:spPr>
            <a:xfrm>
              <a:off x="5593733" y="3702376"/>
              <a:ext cx="741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b="1" dirty="0" err="1">
                  <a:solidFill>
                    <a:srgbClr val="11576A"/>
                  </a:solidFill>
                  <a:latin typeface="微软雅黑"/>
                  <a:ea typeface="微软雅黑"/>
                </a:rPr>
                <a:t>prog</a:t>
              </a:r>
              <a:endParaRPr lang="zh-CN" altLang="en-US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1" name="TextBox 70"/>
            <p:cNvSpPr txBox="1"/>
            <p:nvPr/>
          </p:nvSpPr>
          <p:spPr>
            <a:xfrm>
              <a:off x="6475108" y="3612840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r>
                <a:rPr lang="en-US" altLang="zh-CN" b="1" dirty="0">
                  <a:solidFill>
                    <a:srgbClr val="11576A"/>
                  </a:solidFill>
                  <a:latin typeface="微软雅黑"/>
                  <a:ea typeface="微软雅黑"/>
                </a:rPr>
                <a:t>doc</a:t>
              </a:r>
              <a:endParaRPr lang="zh-CN" altLang="en-US" b="1" dirty="0">
                <a:solidFill>
                  <a:srgbClr val="11576A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727848" y="2664233"/>
            <a:ext cx="2020736" cy="774055"/>
            <a:chOff x="1573804" y="1806979"/>
            <a:chExt cx="2020736" cy="774055"/>
          </a:xfrm>
        </p:grpSpPr>
        <p:grpSp>
          <p:nvGrpSpPr>
            <p:cNvPr id="6" name="组合 5"/>
            <p:cNvGrpSpPr/>
            <p:nvPr/>
          </p:nvGrpSpPr>
          <p:grpSpPr>
            <a:xfrm>
              <a:off x="1573804" y="1806979"/>
              <a:ext cx="2020736" cy="774055"/>
              <a:chOff x="1573804" y="1806979"/>
              <a:chExt cx="2020736" cy="774055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2073870" y="1806979"/>
                <a:ext cx="142876" cy="142876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endParaRPr lang="zh-CN" altLang="en-US">
                  <a:solidFill>
                    <a:prstClr val="black"/>
                  </a:solidFill>
                  <a:latin typeface="MS PGothic"/>
                  <a:ea typeface="微软雅黑"/>
                </a:endParaRPr>
              </a:p>
            </p:txBody>
          </p:sp>
          <p:cxnSp>
            <p:nvCxnSpPr>
              <p:cNvPr id="92" name="直接连接符 91"/>
              <p:cNvCxnSpPr>
                <a:stCxn id="91" idx="3"/>
              </p:cNvCxnSpPr>
              <p:nvPr/>
            </p:nvCxnSpPr>
            <p:spPr>
              <a:xfrm rot="5400000">
                <a:off x="1609523" y="1893212"/>
                <a:ext cx="449552" cy="520990"/>
              </a:xfrm>
              <a:prstGeom prst="line">
                <a:avLst/>
              </a:prstGeom>
              <a:ln w="3810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rot="5400000">
                <a:off x="2250878" y="1893212"/>
                <a:ext cx="449552" cy="520990"/>
              </a:xfrm>
              <a:prstGeom prst="line">
                <a:avLst/>
              </a:prstGeom>
              <a:ln w="38100">
                <a:solidFill>
                  <a:srgbClr val="11576A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64"/>
              <p:cNvSpPr txBox="1"/>
              <p:nvPr/>
            </p:nvSpPr>
            <p:spPr>
              <a:xfrm>
                <a:off x="2799386" y="2211702"/>
                <a:ext cx="7951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Tx/>
                  <a:buNone/>
                </a:pPr>
                <a:r>
                  <a:rPr lang="en-US" altLang="zh-CN" b="1" dirty="0">
                    <a:solidFill>
                      <a:srgbClr val="11576A"/>
                    </a:solidFill>
                    <a:latin typeface="微软雅黑"/>
                    <a:ea typeface="微软雅黑"/>
                  </a:rPr>
                  <a:t>users</a:t>
                </a:r>
                <a:endParaRPr lang="zh-CN" altLang="en-US" b="1" dirty="0">
                  <a:solidFill>
                    <a:srgbClr val="11576A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2669225" y="2344869"/>
              <a:ext cx="142876" cy="142876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9050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Tx/>
                <a:buNone/>
              </a:pPr>
              <a:endParaRPr lang="zh-CN" altLang="en-US">
                <a:solidFill>
                  <a:prstClr val="black"/>
                </a:solidFill>
                <a:latin typeface="MS PGothic"/>
                <a:ea typeface="微软雅黑"/>
              </a:endParaRPr>
            </a:p>
          </p:txBody>
        </p: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2005751D-A321-B61F-84EF-01760045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文件系统挂载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BF5E206B-1C93-5A08-E31D-34CB4C73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94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15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022E-16 L -0.29323 -0.003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70" y="-18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5560" y="2376671"/>
            <a:ext cx="7777162" cy="1872481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 dirty="0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 dirty="0">
              <a:solidFill>
                <a:srgbClr val="993300"/>
              </a:solidFill>
              <a:ea typeface="굴림" pitchFamily="34" charset="-127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C0FF34-2795-84EB-080D-34199E63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555824"/>
            <a:ext cx="2844800" cy="304800"/>
          </a:xfrm>
        </p:spPr>
        <p:txBody>
          <a:bodyPr/>
          <a:lstStyle/>
          <a:p>
            <a:pPr algn="r">
              <a:buNone/>
            </a:pPr>
            <a:fld id="{23E5303B-8A3A-477A-93B0-1543526987BB}" type="slidenum">
              <a:rPr lang="en-US" altLang="ko-KR" smtClean="0">
                <a:solidFill>
                  <a:schemeClr val="bg1"/>
                </a:solidFill>
              </a:rPr>
              <a:pPr algn="r">
                <a:buNone/>
              </a:pPr>
              <a:t>95</a:t>
            </a:fld>
            <a:endParaRPr lang="en-US" altLang="ko-K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5596</Words>
  <Application>Microsoft Office PowerPoint</Application>
  <PresentationFormat>宽屏</PresentationFormat>
  <Paragraphs>1067</Paragraphs>
  <Slides>95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10" baseType="lpstr">
      <vt:lpstr>MS PGothic</vt:lpstr>
      <vt:lpstr>等线</vt:lpstr>
      <vt:lpstr>喵呜黑体</vt:lpstr>
      <vt:lpstr>微软雅黑</vt:lpstr>
      <vt:lpstr>张海山锐谐体2.0-授权联系：Samtype@QQ.com</vt:lpstr>
      <vt:lpstr>Arial</vt:lpstr>
      <vt:lpstr>Calibri</vt:lpstr>
      <vt:lpstr>Courier New</vt:lpstr>
      <vt:lpstr>Helvetica</vt:lpstr>
      <vt:lpstr>Times New Roman</vt:lpstr>
      <vt:lpstr>Verdana</vt:lpstr>
      <vt:lpstr>Wingdings</vt:lpstr>
      <vt:lpstr>psh3_Print</vt:lpstr>
      <vt:lpstr>1_psh3_Print</vt:lpstr>
      <vt:lpstr>VISIO</vt:lpstr>
      <vt:lpstr>章节6：文件管理</vt:lpstr>
      <vt:lpstr>前情提要</vt:lpstr>
      <vt:lpstr>Introduction of directory structure</vt:lpstr>
      <vt:lpstr>某些同学的桌面</vt:lpstr>
      <vt:lpstr>分层文件系统</vt:lpstr>
      <vt:lpstr>多级目录中路径名</vt:lpstr>
      <vt:lpstr>目录(文件夹)是文件系统中一种特殊的文件</vt:lpstr>
      <vt:lpstr>PowerPoint 演示文稿</vt:lpstr>
      <vt:lpstr>关于目录（文件夹）的思考：</vt:lpstr>
      <vt:lpstr>多级目录结构有以下特点：</vt:lpstr>
      <vt:lpstr>3．对目录操作</vt:lpstr>
      <vt:lpstr>目录实现</vt:lpstr>
      <vt:lpstr>Case: FAT in DOS </vt:lpstr>
      <vt:lpstr>在目录中处理长文件名的两种方法：</vt:lpstr>
      <vt:lpstr>Case: I-Node in Unix </vt:lpstr>
      <vt:lpstr>关于文件系统设计的思考</vt:lpstr>
      <vt:lpstr>文件管理的特殊处理</vt:lpstr>
      <vt:lpstr>文件系统的组织视图</vt:lpstr>
      <vt:lpstr>文件系统的存储视图</vt:lpstr>
      <vt:lpstr>文件系统的存储结构</vt:lpstr>
      <vt:lpstr>打开文件和文件描述符</vt:lpstr>
      <vt:lpstr>文件系统的存储与读取</vt:lpstr>
      <vt:lpstr>打开文件和文件描述符</vt:lpstr>
      <vt:lpstr>打开文件和文件描述符</vt:lpstr>
      <vt:lpstr>文件描述符</vt:lpstr>
      <vt:lpstr>文件描述符</vt:lpstr>
      <vt:lpstr>文件描述符</vt:lpstr>
      <vt:lpstr>文件描述符</vt:lpstr>
      <vt:lpstr>文件系统中打开文件的数据结构</vt:lpstr>
      <vt:lpstr>打开文件表</vt:lpstr>
      <vt:lpstr>打开文件锁</vt:lpstr>
      <vt:lpstr>3．提高文件系统性能</vt:lpstr>
      <vt:lpstr>多种磁盘缓存位置</vt:lpstr>
      <vt:lpstr>数据块缓存</vt:lpstr>
      <vt:lpstr>数据块缓存</vt:lpstr>
      <vt:lpstr>页缓存</vt:lpstr>
      <vt:lpstr>数据块缓存</vt:lpstr>
      <vt:lpstr>页缓存</vt:lpstr>
      <vt:lpstr>Split-Level I/O Scheduling: Multi-Layer Hooks</vt:lpstr>
      <vt:lpstr>Split-Level I/O Scheduling: Tags</vt:lpstr>
      <vt:lpstr>使用预先读取技术掩盖磁盘缓存</vt:lpstr>
      <vt:lpstr>如何有效的预取？</vt:lpstr>
      <vt:lpstr>现行的Linux Readahead方案</vt:lpstr>
      <vt:lpstr>新介质对文件系统引发的变革</vt:lpstr>
      <vt:lpstr>磁盘工作机制和性能参数</vt:lpstr>
      <vt:lpstr>磁盘I/O传输时间</vt:lpstr>
      <vt:lpstr>磁盘I/O传输时间</vt:lpstr>
      <vt:lpstr>磁盘I/O传输时间</vt:lpstr>
      <vt:lpstr>磁盘I/O传输时间</vt:lpstr>
      <vt:lpstr>磁盘调度算法</vt:lpstr>
      <vt:lpstr>先进先出(FIFO)算法</vt:lpstr>
      <vt:lpstr>FIFO算法示例</vt:lpstr>
      <vt:lpstr>最短服务时间优先(SSTF)</vt:lpstr>
      <vt:lpstr>SSTF算法示例</vt:lpstr>
      <vt:lpstr>扫描算法(SCAN)</vt:lpstr>
      <vt:lpstr>SCAN算法示例</vt:lpstr>
      <vt:lpstr>循环扫描算法(C-SCAN)</vt:lpstr>
      <vt:lpstr>C-LOOK算法</vt:lpstr>
      <vt:lpstr>N步扫描(N-step-SCAN)算法</vt:lpstr>
      <vt:lpstr>双队列扫描(FSCAN)算法</vt:lpstr>
      <vt:lpstr>2． RAID（Redundant Array of Inexpensive Disks)</vt:lpstr>
      <vt:lpstr>具体的RAID分层特性</vt:lpstr>
      <vt:lpstr>0-2级RAID结构</vt:lpstr>
      <vt:lpstr>3-5级RAID结构</vt:lpstr>
      <vt:lpstr>文件系统的性能思考</vt:lpstr>
      <vt:lpstr>示例：elf文件格式</vt:lpstr>
      <vt:lpstr>示例：elf文件格式</vt:lpstr>
      <vt:lpstr>示例：elf文件格式</vt:lpstr>
      <vt:lpstr>Description of Media File format</vt:lpstr>
      <vt:lpstr>Logical structure of file</vt:lpstr>
      <vt:lpstr>关于文件性能的思考</vt:lpstr>
      <vt:lpstr>文件系统的一些特殊问题</vt:lpstr>
      <vt:lpstr>Disk space management</vt:lpstr>
      <vt:lpstr>Disk space allocation磁盘是有份额的——切块</vt:lpstr>
      <vt:lpstr>Empty disk blocks management</vt:lpstr>
      <vt:lpstr>b)文件系统的一致性检查</vt:lpstr>
      <vt:lpstr>５．共享文件管理实现</vt:lpstr>
      <vt:lpstr>文件别名</vt:lpstr>
      <vt:lpstr>用链接实现文件共享控制（i节点方式）</vt:lpstr>
      <vt:lpstr>采用符号链接可较好解决问题</vt:lpstr>
      <vt:lpstr>文件目录中的循环</vt:lpstr>
      <vt:lpstr>名字解析（路径遍历）</vt:lpstr>
      <vt:lpstr>文件共享还需要访问类型和权限的支持</vt:lpstr>
      <vt:lpstr>文件共享还需要访问类型和权限的支持</vt:lpstr>
      <vt:lpstr>多种文件并存的时候….</vt:lpstr>
      <vt:lpstr>虚拟文件系统</vt:lpstr>
      <vt:lpstr>虚拟文件系统</vt:lpstr>
      <vt:lpstr>VFS与实际文件系统的逻辑关系</vt:lpstr>
      <vt:lpstr>openEuler中的VFS和文件系统</vt:lpstr>
      <vt:lpstr>虚拟文件系统 (VFS)</vt:lpstr>
      <vt:lpstr>文件系统基本数据结构</vt:lpstr>
      <vt:lpstr>文件系统基本数据结构</vt:lpstr>
      <vt:lpstr>文件系统基本数据结构</vt:lpstr>
      <vt:lpstr>文件系统挂载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2023-12-04T10:22:36Z</dcterms:created>
  <dcterms:modified xsi:type="dcterms:W3CDTF">2025-01-07T13:40:47Z</dcterms:modified>
</cp:coreProperties>
</file>